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72" r:id="rId4"/>
    <p:sldId id="263" r:id="rId5"/>
    <p:sldId id="266" r:id="rId6"/>
    <p:sldId id="267" r:id="rId7"/>
    <p:sldId id="268" r:id="rId8"/>
    <p:sldId id="274" r:id="rId9"/>
    <p:sldId id="276" r:id="rId10"/>
    <p:sldId id="277" r:id="rId11"/>
    <p:sldId id="278" r:id="rId12"/>
    <p:sldId id="279" r:id="rId13"/>
    <p:sldId id="26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C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2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2649F-4FAD-4667-81BD-EDC27494CA29}" type="datetimeFigureOut">
              <a:rPr lang="en-AU" smtClean="0"/>
              <a:t>08/10/2024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A0B58-6631-4519-988F-DB60A2DA43C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54652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2649F-4FAD-4667-81BD-EDC27494CA29}" type="datetimeFigureOut">
              <a:rPr lang="en-AU" smtClean="0"/>
              <a:t>08/10/2024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A0B58-6631-4519-988F-DB60A2DA43C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70702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2649F-4FAD-4667-81BD-EDC27494CA29}" type="datetimeFigureOut">
              <a:rPr lang="en-AU" smtClean="0"/>
              <a:t>08/10/2024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A0B58-6631-4519-988F-DB60A2DA43C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14451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2649F-4FAD-4667-81BD-EDC27494CA29}" type="datetimeFigureOut">
              <a:rPr lang="en-AU" smtClean="0"/>
              <a:t>08/10/2024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A0B58-6631-4519-988F-DB60A2DA43C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21932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2649F-4FAD-4667-81BD-EDC27494CA29}" type="datetimeFigureOut">
              <a:rPr lang="en-AU" smtClean="0"/>
              <a:t>08/10/2024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A0B58-6631-4519-988F-DB60A2DA43C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56753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2649F-4FAD-4667-81BD-EDC27494CA29}" type="datetimeFigureOut">
              <a:rPr lang="en-AU" smtClean="0"/>
              <a:t>08/10/2024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A0B58-6631-4519-988F-DB60A2DA43C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4729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2649F-4FAD-4667-81BD-EDC27494CA29}" type="datetimeFigureOut">
              <a:rPr lang="en-AU" smtClean="0"/>
              <a:t>08/10/2024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A0B58-6631-4519-988F-DB60A2DA43C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801740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2649F-4FAD-4667-81BD-EDC27494CA29}" type="datetimeFigureOut">
              <a:rPr lang="en-AU" smtClean="0"/>
              <a:t>08/10/2024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A0B58-6631-4519-988F-DB60A2DA43C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56723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2649F-4FAD-4667-81BD-EDC27494CA29}" type="datetimeFigureOut">
              <a:rPr lang="en-AU" smtClean="0"/>
              <a:t>08/10/2024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A0B58-6631-4519-988F-DB60A2DA43C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01835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2649F-4FAD-4667-81BD-EDC27494CA29}" type="datetimeFigureOut">
              <a:rPr lang="en-AU" smtClean="0"/>
              <a:t>08/10/2024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A0B58-6631-4519-988F-DB60A2DA43C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50657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2649F-4FAD-4667-81BD-EDC27494CA29}" type="datetimeFigureOut">
              <a:rPr lang="en-AU" smtClean="0"/>
              <a:t>08/10/2024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A0B58-6631-4519-988F-DB60A2DA43C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75855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02649F-4FAD-4667-81BD-EDC27494CA29}" type="datetimeFigureOut">
              <a:rPr lang="en-AU" smtClean="0"/>
              <a:t>08/10/2024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8A0B58-6631-4519-988F-DB60A2DA43C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72581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afetyandquality.gov.au/standards/nsqhs-standards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3.png"/><Relationship Id="rId7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7.png"/><Relationship Id="rId10" Type="http://schemas.openxmlformats.org/officeDocument/2006/relationships/image" Target="../media/image18.png"/><Relationship Id="rId4" Type="http://schemas.openxmlformats.org/officeDocument/2006/relationships/image" Target="../media/image2.png"/><Relationship Id="rId9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vimeo.com/1006429053/c6c66ba75a?share=copy" TargetMode="External"/><Relationship Id="rId13" Type="http://schemas.openxmlformats.org/officeDocument/2006/relationships/hyperlink" Target="https://vimeo.com/996055261" TargetMode="External"/><Relationship Id="rId3" Type="http://schemas.openxmlformats.org/officeDocument/2006/relationships/image" Target="../media/image7.png"/><Relationship Id="rId7" Type="http://schemas.openxmlformats.org/officeDocument/2006/relationships/hyperlink" Target="https://vimeo.com/995271347" TargetMode="External"/><Relationship Id="rId12" Type="http://schemas.openxmlformats.org/officeDocument/2006/relationships/hyperlink" Target="https://vimeo.com/1016849643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vimeo.com/995271271" TargetMode="External"/><Relationship Id="rId11" Type="http://schemas.openxmlformats.org/officeDocument/2006/relationships/hyperlink" Target="https://vimeo.com/1016849619" TargetMode="External"/><Relationship Id="rId5" Type="http://schemas.openxmlformats.org/officeDocument/2006/relationships/hyperlink" Target="https://vimeo.com/995271235" TargetMode="External"/><Relationship Id="rId10" Type="http://schemas.openxmlformats.org/officeDocument/2006/relationships/hyperlink" Target="https://vimeo.com/1016849664" TargetMode="External"/><Relationship Id="rId4" Type="http://schemas.openxmlformats.org/officeDocument/2006/relationships/hyperlink" Target="https://vimeo.com/995271192" TargetMode="External"/><Relationship Id="rId9" Type="http://schemas.openxmlformats.org/officeDocument/2006/relationships/hyperlink" Target="https://vimeo.com/1006023516/a23bc49b5a" TargetMode="External"/><Relationship Id="rId14" Type="http://schemas.openxmlformats.org/officeDocument/2006/relationships/hyperlink" Target="https://vimeo.com/996057829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hyperlink" Target="https://www.northerndoctors.org.au/education-session-feedback-for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1949" y="2665386"/>
            <a:ext cx="3057119" cy="203824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329514" cy="6858000"/>
          </a:xfrm>
          <a:prstGeom prst="rect">
            <a:avLst/>
          </a:prstGeom>
          <a:solidFill>
            <a:srgbClr val="005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" name="TextBox 4"/>
          <p:cNvSpPr txBox="1"/>
          <p:nvPr/>
        </p:nvSpPr>
        <p:spPr>
          <a:xfrm>
            <a:off x="164757" y="398843"/>
            <a:ext cx="11862485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AU" sz="4800" b="1" dirty="0">
                <a:solidFill>
                  <a:srgbClr val="005CB9"/>
                </a:solidFill>
              </a:rPr>
              <a:t>Perioperative Digital Care Pathway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741" y="6139718"/>
            <a:ext cx="3219672" cy="35650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44" t="2374" r="17094" b="10453"/>
          <a:stretch/>
        </p:blipFill>
        <p:spPr>
          <a:xfrm>
            <a:off x="2773680" y="2665388"/>
            <a:ext cx="2171700" cy="203824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629"/>
          <a:stretch/>
        </p:blipFill>
        <p:spPr>
          <a:xfrm>
            <a:off x="329515" y="2665388"/>
            <a:ext cx="2444165" cy="203824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12" r="14106"/>
          <a:stretch/>
        </p:blipFill>
        <p:spPr>
          <a:xfrm>
            <a:off x="7655637" y="2665387"/>
            <a:ext cx="2435714" cy="203824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3" r="12324"/>
          <a:stretch/>
        </p:blipFill>
        <p:spPr>
          <a:xfrm>
            <a:off x="10061709" y="2665388"/>
            <a:ext cx="2130291" cy="2038241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578" y="5919792"/>
            <a:ext cx="3217390" cy="80502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473864" y="1628684"/>
            <a:ext cx="11409028" cy="95410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en-US" sz="2800" b="1" dirty="0">
                <a:solidFill>
                  <a:srgbClr val="005CB9"/>
                </a:solidFill>
              </a:rPr>
              <a:t>Yvette Sage</a:t>
            </a:r>
          </a:p>
          <a:p>
            <a:pPr lvl="0" algn="ctr"/>
            <a:r>
              <a:rPr lang="en-US" sz="2800" b="1">
                <a:solidFill>
                  <a:srgbClr val="005CB9"/>
                </a:solidFill>
              </a:rPr>
              <a:t>Thursday 10</a:t>
            </a:r>
            <a:r>
              <a:rPr lang="en-US" sz="2800" b="1" baseline="30000">
                <a:solidFill>
                  <a:srgbClr val="005CB9"/>
                </a:solidFill>
              </a:rPr>
              <a:t>th</a:t>
            </a:r>
            <a:r>
              <a:rPr lang="en-US" sz="2800" b="1">
                <a:solidFill>
                  <a:srgbClr val="005CB9"/>
                </a:solidFill>
              </a:rPr>
              <a:t> October </a:t>
            </a:r>
            <a:r>
              <a:rPr lang="en-US" sz="2800" b="1" dirty="0">
                <a:solidFill>
                  <a:srgbClr val="005CB9"/>
                </a:solidFill>
              </a:rPr>
              <a:t>2024</a:t>
            </a:r>
            <a:endParaRPr lang="en-AU" sz="2000" b="1" dirty="0">
              <a:solidFill>
                <a:srgbClr val="005CB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9353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329514" cy="6858000"/>
          </a:xfrm>
          <a:prstGeom prst="rect">
            <a:avLst/>
          </a:prstGeom>
          <a:solidFill>
            <a:srgbClr val="005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741" y="6139718"/>
            <a:ext cx="3219672" cy="35650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71868" y="250588"/>
            <a:ext cx="6359136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67" b="1" dirty="0">
                <a:solidFill>
                  <a:srgbClr val="005CB9"/>
                </a:solidFill>
              </a:rPr>
              <a:t>About Me</a:t>
            </a:r>
            <a:endParaRPr lang="en-AU" sz="4267" b="1" dirty="0">
              <a:solidFill>
                <a:srgbClr val="005CB9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42039" y="1210428"/>
            <a:ext cx="1013953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Education: Bachelor of Nursing (RN) with a post-grad in Perioperative Nursing</a:t>
            </a:r>
          </a:p>
          <a:p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Career: Northern Health</a:t>
            </a:r>
            <a:r>
              <a:rPr lang="en-US" sz="2400" dirty="0">
                <a:sym typeface="Wingdings" panose="05000000000000000000" pitchFamily="2" charset="2"/>
              </a:rPr>
              <a:t> Austin Health  Northern Health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ym typeface="Wingdings" panose="05000000000000000000" pitchFamily="2" charset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ym typeface="Wingdings" panose="05000000000000000000" pitchFamily="2" charset="2"/>
              </a:rPr>
              <a:t>Interests: Family, baking, travel </a:t>
            </a:r>
          </a:p>
          <a:p>
            <a:endParaRPr lang="en-AU" sz="24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578" y="5919792"/>
            <a:ext cx="3217390" cy="805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4724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329514" cy="6858000"/>
          </a:xfrm>
          <a:prstGeom prst="rect">
            <a:avLst/>
          </a:prstGeom>
          <a:solidFill>
            <a:srgbClr val="005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741" y="6139718"/>
            <a:ext cx="3219672" cy="35650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46701" y="208643"/>
            <a:ext cx="9655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400" b="1" dirty="0">
                <a:solidFill>
                  <a:srgbClr val="005CB9"/>
                </a:solidFill>
                <a:ea typeface="+mj-ea"/>
                <a:cs typeface="+mj-cs"/>
              </a:rPr>
              <a:t>Standards</a:t>
            </a:r>
            <a:endParaRPr lang="en-AU" sz="4267" b="1" dirty="0">
              <a:solidFill>
                <a:srgbClr val="005CB9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42039" y="1210428"/>
            <a:ext cx="10139533" cy="2117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11" lvl="1" defTabSz="914309">
              <a:spcBef>
                <a:spcPct val="20000"/>
              </a:spcBef>
            </a:pPr>
            <a:endParaRPr lang="en-AU" sz="1000" dirty="0"/>
          </a:p>
          <a:p>
            <a:pPr marL="400044" lvl="0" indent="-342900" defTabSz="914309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AU" sz="2000" dirty="0"/>
              <a:t>This presentation is aligned with the following </a:t>
            </a:r>
            <a:r>
              <a:rPr lang="en-AU" sz="2000" dirty="0">
                <a:hlinkClick r:id="rId3"/>
              </a:rPr>
              <a:t>NSQHS Standards</a:t>
            </a:r>
            <a:r>
              <a:rPr lang="en-AU" sz="2000" dirty="0"/>
              <a:t>:</a:t>
            </a:r>
          </a:p>
          <a:p>
            <a:pPr marL="742911" lvl="1" indent="-342900" defTabSz="914309">
              <a:spcBef>
                <a:spcPct val="20000"/>
              </a:spcBef>
              <a:buFont typeface="Arial" panose="020B0604020202020204" pitchFamily="34" charset="0"/>
              <a:buAutoNum type="arabicPeriod"/>
            </a:pPr>
            <a:r>
              <a:rPr lang="en-AU" sz="2000" dirty="0"/>
              <a:t>Partnering with consumers </a:t>
            </a:r>
          </a:p>
          <a:p>
            <a:pPr marL="742911" lvl="1" indent="-342900" defTabSz="914309">
              <a:spcBef>
                <a:spcPct val="20000"/>
              </a:spcBef>
              <a:buFont typeface="Arial" panose="020B0604020202020204" pitchFamily="34" charset="0"/>
              <a:buAutoNum type="arabicPeriod"/>
            </a:pPr>
            <a:r>
              <a:rPr lang="en-AU" sz="2000" dirty="0"/>
              <a:t>Comprehensive Care</a:t>
            </a:r>
          </a:p>
          <a:p>
            <a:pPr marL="742911" lvl="1" indent="-342900" defTabSz="914309">
              <a:spcBef>
                <a:spcPct val="20000"/>
              </a:spcBef>
              <a:buFont typeface="Arial" panose="020B0604020202020204" pitchFamily="34" charset="0"/>
              <a:buAutoNum type="arabicPeriod"/>
            </a:pPr>
            <a:r>
              <a:rPr lang="en-AU" sz="2000" dirty="0"/>
              <a:t>Communicating for Safety </a:t>
            </a:r>
          </a:p>
          <a:p>
            <a:pPr marL="742911" lvl="1" indent="-342900" defTabSz="914309">
              <a:spcBef>
                <a:spcPct val="20000"/>
              </a:spcBef>
              <a:buFont typeface="Arial" panose="020B0604020202020204" pitchFamily="34" charset="0"/>
              <a:buAutoNum type="arabicPeriod"/>
            </a:pPr>
            <a:endParaRPr lang="en-AU" sz="2133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578" y="5919792"/>
            <a:ext cx="3217390" cy="805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296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329514" cy="6858000"/>
          </a:xfrm>
          <a:prstGeom prst="rect">
            <a:avLst/>
          </a:prstGeom>
          <a:solidFill>
            <a:srgbClr val="005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741" y="6139718"/>
            <a:ext cx="3219672" cy="35650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71868" y="250588"/>
            <a:ext cx="63591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>
                <a:solidFill>
                  <a:srgbClr val="005CB9"/>
                </a:solidFill>
                <a:ea typeface="+mj-ea"/>
                <a:cs typeface="+mj-cs"/>
              </a:rPr>
              <a:t>Key points</a:t>
            </a:r>
            <a:endParaRPr lang="en-AU" sz="4267" b="1" dirty="0">
              <a:solidFill>
                <a:srgbClr val="005CB9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68578" y="1210428"/>
            <a:ext cx="10139533" cy="140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133" dirty="0"/>
              <a:t>Why use a Perioperative Digital Care Pathway (DCP)?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133" dirty="0"/>
              <a:t>What is the </a:t>
            </a:r>
            <a:r>
              <a:rPr lang="en-US" sz="2133" dirty="0" err="1"/>
              <a:t>Periop</a:t>
            </a:r>
            <a:r>
              <a:rPr lang="en-US" sz="2133" dirty="0"/>
              <a:t> DCP?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133" dirty="0"/>
              <a:t>Onboarding process </a:t>
            </a:r>
            <a:endParaRPr lang="en-AU" sz="2133" dirty="0"/>
          </a:p>
          <a:p>
            <a:pPr marL="457200" indent="-457200">
              <a:buFont typeface="+mj-lt"/>
              <a:buAutoNum type="arabicPeriod"/>
            </a:pPr>
            <a:r>
              <a:rPr lang="en-US" sz="2133" dirty="0"/>
              <a:t>Future vision</a:t>
            </a:r>
            <a:endParaRPr lang="en-AU" sz="2133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578" y="5919792"/>
            <a:ext cx="3217390" cy="805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769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329514" cy="6858000"/>
          </a:xfrm>
          <a:prstGeom prst="rect">
            <a:avLst/>
          </a:prstGeom>
          <a:solidFill>
            <a:srgbClr val="005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741" y="6139718"/>
            <a:ext cx="3219672" cy="35650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578" y="5919792"/>
            <a:ext cx="3217390" cy="80502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7022057-3E7C-42AA-A991-22E81676E605}"/>
              </a:ext>
            </a:extLst>
          </p:cNvPr>
          <p:cNvSpPr/>
          <p:nvPr/>
        </p:nvSpPr>
        <p:spPr>
          <a:xfrm>
            <a:off x="755010" y="133179"/>
            <a:ext cx="1051140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4000" b="1" dirty="0">
                <a:solidFill>
                  <a:srgbClr val="005CB9"/>
                </a:solidFill>
                <a:ea typeface="+mj-ea"/>
                <a:cs typeface="+mj-cs"/>
              </a:rPr>
              <a:t>Perioperative DCP – Why?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4F6D473-E6E6-4255-90F7-D612ABAC5499}"/>
              </a:ext>
            </a:extLst>
          </p:cNvPr>
          <p:cNvSpPr txBox="1"/>
          <p:nvPr/>
        </p:nvSpPr>
        <p:spPr>
          <a:xfrm>
            <a:off x="868578" y="1564546"/>
            <a:ext cx="10139533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defTabSz="914309">
              <a:spcBef>
                <a:spcPct val="20000"/>
              </a:spcBef>
              <a:buFontTx/>
              <a:buChar char="-"/>
            </a:pPr>
            <a:r>
              <a:rPr lang="en-US" sz="2000" dirty="0"/>
              <a:t>Utilization of waiting period </a:t>
            </a:r>
          </a:p>
          <a:p>
            <a:pPr marL="342900" lvl="0" indent="-342900" defTabSz="914309">
              <a:spcBef>
                <a:spcPct val="20000"/>
              </a:spcBef>
              <a:buFontTx/>
              <a:buChar char="-"/>
            </a:pPr>
            <a:r>
              <a:rPr lang="en-US" sz="2000" dirty="0"/>
              <a:t>Improve patient health and improve surgical outcomes</a:t>
            </a:r>
          </a:p>
          <a:p>
            <a:pPr marL="342900" lvl="0" indent="-342900" defTabSz="914309">
              <a:spcBef>
                <a:spcPct val="20000"/>
              </a:spcBef>
              <a:buFontTx/>
              <a:buChar char="-"/>
            </a:pPr>
            <a:r>
              <a:rPr lang="en-US" sz="2000" dirty="0"/>
              <a:t>Surgery School  </a:t>
            </a:r>
          </a:p>
          <a:p>
            <a:pPr marL="342900" lvl="0" indent="-342900" defTabSz="914309">
              <a:spcBef>
                <a:spcPct val="20000"/>
              </a:spcBef>
              <a:buFontTx/>
              <a:buChar char="-"/>
            </a:pPr>
            <a:r>
              <a:rPr lang="en-US" sz="2000" dirty="0"/>
              <a:t>Empowering patient self management </a:t>
            </a:r>
          </a:p>
          <a:p>
            <a:pPr marL="342900" lvl="0" indent="-342900" defTabSz="914309">
              <a:spcBef>
                <a:spcPct val="20000"/>
              </a:spcBef>
              <a:buFontTx/>
              <a:buChar char="-"/>
            </a:pPr>
            <a:r>
              <a:rPr lang="en-US" sz="2000" dirty="0"/>
              <a:t>Reduction in day of surgery cancellations </a:t>
            </a:r>
          </a:p>
          <a:p>
            <a:pPr marL="342900" lvl="0" indent="-342900" defTabSz="914309">
              <a:spcBef>
                <a:spcPct val="20000"/>
              </a:spcBef>
              <a:buFontTx/>
              <a:buChar char="-"/>
            </a:pPr>
            <a:r>
              <a:rPr lang="en-US" sz="2000" dirty="0"/>
              <a:t>Reduced complications </a:t>
            </a:r>
          </a:p>
          <a:p>
            <a:pPr marL="342900" lvl="0" indent="-342900" defTabSz="914309">
              <a:spcBef>
                <a:spcPct val="20000"/>
              </a:spcBef>
              <a:buFontTx/>
              <a:buChar char="-"/>
            </a:pPr>
            <a:r>
              <a:rPr lang="en-US" sz="2000" dirty="0"/>
              <a:t>Reduced length of stay </a:t>
            </a:r>
          </a:p>
          <a:p>
            <a:pPr marL="342900" lvl="0" indent="-342900" defTabSz="914309">
              <a:spcBef>
                <a:spcPct val="20000"/>
              </a:spcBef>
              <a:buFontTx/>
              <a:buChar char="-"/>
            </a:pPr>
            <a:r>
              <a:rPr lang="en-US" sz="2000" dirty="0"/>
              <a:t>Quicker recovery / return to home environment</a:t>
            </a:r>
            <a:endParaRPr lang="en-AU" sz="2000" dirty="0"/>
          </a:p>
          <a:p>
            <a:pPr marL="342866" lvl="0" indent="-342866" defTabSz="914309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AU" sz="2000" dirty="0"/>
          </a:p>
          <a:p>
            <a:pPr lvl="0" defTabSz="914309">
              <a:spcBef>
                <a:spcPct val="20000"/>
              </a:spcBef>
            </a:pPr>
            <a:endParaRPr lang="en-US" sz="2000" dirty="0"/>
          </a:p>
          <a:p>
            <a:pPr marL="342900" indent="-342900" defTabSz="914309">
              <a:spcBef>
                <a:spcPct val="20000"/>
              </a:spcBef>
              <a:buFontTx/>
              <a:buChar char="-"/>
            </a:pPr>
            <a:endParaRPr lang="en-AU" sz="2000" dirty="0"/>
          </a:p>
          <a:p>
            <a:pPr defTabSz="914309">
              <a:spcBef>
                <a:spcPct val="20000"/>
              </a:spcBef>
            </a:pPr>
            <a:endParaRPr lang="en-AU" sz="2000" dirty="0"/>
          </a:p>
          <a:p>
            <a:pPr marL="342900" lvl="0" indent="-342900" defTabSz="914309">
              <a:spcBef>
                <a:spcPct val="20000"/>
              </a:spcBef>
              <a:buFontTx/>
              <a:buChar char="-"/>
            </a:pPr>
            <a:endParaRPr lang="en-US" sz="2000" dirty="0"/>
          </a:p>
          <a:p>
            <a:pPr lvl="0" defTabSz="914309">
              <a:spcBef>
                <a:spcPct val="20000"/>
              </a:spcBef>
            </a:pPr>
            <a:endParaRPr lang="en-AU" sz="1000" dirty="0"/>
          </a:p>
          <a:p>
            <a:pPr marL="742911" lvl="1" indent="-342900" defTabSz="914309">
              <a:spcBef>
                <a:spcPct val="20000"/>
              </a:spcBef>
              <a:buFont typeface="Arial" panose="020B0604020202020204" pitchFamily="34" charset="0"/>
              <a:buAutoNum type="arabicPeriod"/>
            </a:pPr>
            <a:endParaRPr lang="en-AU" sz="1000" dirty="0"/>
          </a:p>
        </p:txBody>
      </p:sp>
    </p:spTree>
    <p:extLst>
      <p:ext uri="{BB962C8B-B14F-4D97-AF65-F5344CB8AC3E}">
        <p14:creationId xmlns:p14="http://schemas.microsoft.com/office/powerpoint/2010/main" val="38151902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329514" cy="6858000"/>
          </a:xfrm>
          <a:prstGeom prst="rect">
            <a:avLst/>
          </a:prstGeom>
          <a:solidFill>
            <a:srgbClr val="005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741" y="6139718"/>
            <a:ext cx="3219672" cy="35650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578" y="5919792"/>
            <a:ext cx="3217390" cy="80502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04C2201-E0DA-4867-B50A-9F3FC0E9AD7B}"/>
              </a:ext>
            </a:extLst>
          </p:cNvPr>
          <p:cNvSpPr/>
          <p:nvPr/>
        </p:nvSpPr>
        <p:spPr>
          <a:xfrm>
            <a:off x="771787" y="253578"/>
            <a:ext cx="99157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3600" b="1" dirty="0">
                <a:solidFill>
                  <a:srgbClr val="005CB9"/>
                </a:solidFill>
              </a:rPr>
              <a:t>What is the Perioperative DCP? 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23F6524-8E5D-4423-8682-42E450A556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61862" y="853742"/>
            <a:ext cx="2858351" cy="498691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F35C701-A868-43E5-82F7-11314901989A}"/>
              </a:ext>
            </a:extLst>
          </p:cNvPr>
          <p:cNvSpPr/>
          <p:nvPr/>
        </p:nvSpPr>
        <p:spPr>
          <a:xfrm>
            <a:off x="947956" y="1451296"/>
            <a:ext cx="7355785" cy="30285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309">
              <a:spcBef>
                <a:spcPct val="20000"/>
              </a:spcBef>
            </a:pPr>
            <a:r>
              <a:rPr lang="en-US" dirty="0"/>
              <a:t>PATIENTS: </a:t>
            </a:r>
          </a:p>
          <a:p>
            <a:pPr marL="342900" lvl="0" indent="-342900" defTabSz="914309">
              <a:spcBef>
                <a:spcPct val="20000"/>
              </a:spcBef>
              <a:buFontTx/>
              <a:buChar char="-"/>
            </a:pPr>
            <a:r>
              <a:rPr lang="en-US" dirty="0"/>
              <a:t>Patient App </a:t>
            </a:r>
          </a:p>
          <a:p>
            <a:pPr marL="342900" lvl="0" indent="-342900" defTabSz="914309">
              <a:spcBef>
                <a:spcPct val="20000"/>
              </a:spcBef>
              <a:buFontTx/>
              <a:buChar char="-"/>
            </a:pPr>
            <a:r>
              <a:rPr lang="en-US" dirty="0"/>
              <a:t>Platform for: </a:t>
            </a:r>
          </a:p>
          <a:p>
            <a:pPr lvl="0" defTabSz="914309">
              <a:spcBef>
                <a:spcPct val="20000"/>
              </a:spcBef>
            </a:pPr>
            <a:r>
              <a:rPr lang="en-US" dirty="0"/>
              <a:t>            Educational resources for patients – Videos, PDFs</a:t>
            </a:r>
          </a:p>
          <a:p>
            <a:pPr lvl="0" defTabSz="914309">
              <a:spcBef>
                <a:spcPct val="20000"/>
              </a:spcBef>
            </a:pPr>
            <a:r>
              <a:rPr lang="en-US" dirty="0"/>
              <a:t>            Questionnaires </a:t>
            </a:r>
          </a:p>
          <a:p>
            <a:pPr lvl="0" defTabSz="914309">
              <a:spcBef>
                <a:spcPct val="20000"/>
              </a:spcBef>
            </a:pPr>
            <a:r>
              <a:rPr lang="en-US" dirty="0"/>
              <a:t>            Contact details </a:t>
            </a:r>
          </a:p>
          <a:p>
            <a:pPr lvl="0" defTabSz="914309">
              <a:spcBef>
                <a:spcPct val="20000"/>
              </a:spcBef>
            </a:pPr>
            <a:r>
              <a:rPr lang="en-US" dirty="0"/>
              <a:t>Automated messages </a:t>
            </a:r>
          </a:p>
          <a:p>
            <a:pPr lvl="0" defTabSz="914309">
              <a:spcBef>
                <a:spcPct val="20000"/>
              </a:spcBef>
            </a:pPr>
            <a:endParaRPr lang="en-US" dirty="0"/>
          </a:p>
          <a:p>
            <a:pPr lvl="0" defTabSz="914309">
              <a:spcBef>
                <a:spcPct val="20000"/>
              </a:spcBef>
            </a:pPr>
            <a:r>
              <a:rPr lang="en-US" dirty="0"/>
              <a:t>Currently live for Surg 1, 2, 3 4 patients, English speaking</a:t>
            </a:r>
          </a:p>
        </p:txBody>
      </p:sp>
    </p:spTree>
    <p:extLst>
      <p:ext uri="{BB962C8B-B14F-4D97-AF65-F5344CB8AC3E}">
        <p14:creationId xmlns:p14="http://schemas.microsoft.com/office/powerpoint/2010/main" val="19949061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329514" cy="6858000"/>
          </a:xfrm>
          <a:prstGeom prst="rect">
            <a:avLst/>
          </a:prstGeom>
          <a:solidFill>
            <a:srgbClr val="005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741" y="6139718"/>
            <a:ext cx="3219672" cy="35650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578" y="5919792"/>
            <a:ext cx="3217390" cy="80502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574ADD2-F2A4-45BD-949C-761D0FA64464}"/>
              </a:ext>
            </a:extLst>
          </p:cNvPr>
          <p:cNvSpPr/>
          <p:nvPr/>
        </p:nvSpPr>
        <p:spPr>
          <a:xfrm>
            <a:off x="1194033" y="278745"/>
            <a:ext cx="93509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800" b="1" dirty="0">
                <a:solidFill>
                  <a:srgbClr val="005CB9"/>
                </a:solidFill>
              </a:rPr>
              <a:t>What is the Perioperative DCP? 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0708B39-D848-4724-9BAD-95AEE8F28103}"/>
              </a:ext>
            </a:extLst>
          </p:cNvPr>
          <p:cNvSpPr/>
          <p:nvPr/>
        </p:nvSpPr>
        <p:spPr>
          <a:xfrm>
            <a:off x="557843" y="955607"/>
            <a:ext cx="942505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dirty="0"/>
              <a:t>CLINICIANS</a:t>
            </a:r>
          </a:p>
          <a:p>
            <a:endParaRPr lang="en-AU" dirty="0"/>
          </a:p>
          <a:p>
            <a:pPr marL="285750" indent="-285750">
              <a:buFontTx/>
              <a:buChar char="-"/>
            </a:pPr>
            <a:r>
              <a:rPr lang="en-US" dirty="0"/>
              <a:t>F</a:t>
            </a:r>
            <a:r>
              <a:rPr lang="en-AU" dirty="0" err="1"/>
              <a:t>avourite</a:t>
            </a:r>
            <a:r>
              <a:rPr lang="en-AU" dirty="0"/>
              <a:t> Links 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endParaRPr lang="en-AU" dirty="0"/>
          </a:p>
          <a:p>
            <a:pPr marL="285750" indent="-285750">
              <a:buFontTx/>
              <a:buChar char="-"/>
            </a:pPr>
            <a:r>
              <a:rPr lang="en-AU" dirty="0"/>
              <a:t> 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50FACEB-86B2-4039-B0D1-1D1E4813E5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8419" y="3586202"/>
            <a:ext cx="1302155" cy="179353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6956331-57C6-42D7-9BDF-6D81FFB8F3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9658" y="1879880"/>
            <a:ext cx="10432684" cy="140220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783283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329514" cy="6858000"/>
          </a:xfrm>
          <a:prstGeom prst="rect">
            <a:avLst/>
          </a:prstGeom>
          <a:solidFill>
            <a:srgbClr val="005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741" y="6139718"/>
            <a:ext cx="3219672" cy="35650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46701" y="133179"/>
            <a:ext cx="63591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005CB9"/>
                </a:solidFill>
                <a:ea typeface="+mj-ea"/>
                <a:cs typeface="+mj-cs"/>
              </a:rPr>
              <a:t>Clinician Dashboard </a:t>
            </a:r>
            <a:endParaRPr lang="en-AU" sz="4267" b="1" dirty="0">
              <a:solidFill>
                <a:srgbClr val="005CB9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578" y="5919792"/>
            <a:ext cx="3217390" cy="8050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C01FF8C-454C-4D9A-8CA7-9EB9F25402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578" y="902620"/>
            <a:ext cx="10182837" cy="4950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0652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Sand running through the bulbs of an hourglass measuring the passing time in a countdown to a deadline with copy space.">
            <a:extLst>
              <a:ext uri="{FF2B5EF4-FFF2-40B4-BE49-F238E27FC236}">
                <a16:creationId xmlns:a16="http://schemas.microsoft.com/office/drawing/2014/main" id="{C7D3D0B5-607D-4CFA-B751-62535492D2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3946" y="959164"/>
            <a:ext cx="1936485" cy="1290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Notice Images – Browse 873,264 Stock Photos, Vectors, and ...">
            <a:extLst>
              <a:ext uri="{FF2B5EF4-FFF2-40B4-BE49-F238E27FC236}">
                <a16:creationId xmlns:a16="http://schemas.microsoft.com/office/drawing/2014/main" id="{B822A293-625A-4DFC-8707-D028125CE9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649" y="1004100"/>
            <a:ext cx="1796918" cy="1290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0" y="0"/>
            <a:ext cx="329514" cy="6858000"/>
          </a:xfrm>
          <a:prstGeom prst="rect">
            <a:avLst/>
          </a:prstGeom>
          <a:solidFill>
            <a:srgbClr val="005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741" y="6139718"/>
            <a:ext cx="3219672" cy="35650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34314" y="61229"/>
            <a:ext cx="63591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005CB9"/>
                </a:solidFill>
                <a:ea typeface="+mj-ea"/>
                <a:cs typeface="+mj-cs"/>
              </a:rPr>
              <a:t>Onboarding Process </a:t>
            </a:r>
            <a:endParaRPr lang="en-AU" sz="4267" b="1" dirty="0">
              <a:solidFill>
                <a:srgbClr val="005CB9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578" y="5919792"/>
            <a:ext cx="3217390" cy="805029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C5A54E09-2AB2-4456-97F9-55421AA550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82E9E00B-963F-4DFB-8F74-2EB0B59235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 dirty="0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CB24A807-5225-42FB-8239-9AAEF33D8D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1735" y="225015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F567DEF-FDB3-4F38-9CCA-E2758E1395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7833" y="1434525"/>
            <a:ext cx="179691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Notice of admission</a:t>
            </a:r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id="{D8351444-00A0-4D76-9493-5685A007A9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457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/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A5FB9C2A-9348-46BC-9D49-287C2A9577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85DA74B-E8DB-4836-89C7-6103DD9FC590}"/>
              </a:ext>
            </a:extLst>
          </p:cNvPr>
          <p:cNvSpPr txBox="1"/>
          <p:nvPr/>
        </p:nvSpPr>
        <p:spPr>
          <a:xfrm>
            <a:off x="3310251" y="1304563"/>
            <a:ext cx="15514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Waitlist</a:t>
            </a:r>
            <a:endParaRPr lang="en-AU" dirty="0"/>
          </a:p>
        </p:txBody>
      </p:sp>
      <p:pic>
        <p:nvPicPr>
          <p:cNvPr id="1038" name="Picture 14" descr="A meeting concept with generic figures in a circle discussing multiple topics, providing ample copy space image.">
            <a:extLst>
              <a:ext uri="{FF2B5EF4-FFF2-40B4-BE49-F238E27FC236}">
                <a16:creationId xmlns:a16="http://schemas.microsoft.com/office/drawing/2014/main" id="{FD30A2B2-BB45-4A9F-BE4D-5B16F00BDE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9810" y="929856"/>
            <a:ext cx="2101372" cy="1211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83EC1E5-B3C2-4B9D-90B4-6EBD5AE994DE}"/>
              </a:ext>
            </a:extLst>
          </p:cNvPr>
          <p:cNvSpPr txBox="1"/>
          <p:nvPr/>
        </p:nvSpPr>
        <p:spPr>
          <a:xfrm>
            <a:off x="5889997" y="850438"/>
            <a:ext cx="2463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+/- Preadmission</a:t>
            </a:r>
            <a:endParaRPr lang="en-AU" dirty="0"/>
          </a:p>
        </p:txBody>
      </p:sp>
      <p:pic>
        <p:nvPicPr>
          <p:cNvPr id="1040" name="Picture 16" descr="Flat design vector illustration concept of graduation acceptance letter symbolizing academic success. Achievement. And scholarly attainment in higher education with cap. Diploma. And certificate">
            <a:extLst>
              <a:ext uri="{FF2B5EF4-FFF2-40B4-BE49-F238E27FC236}">
                <a16:creationId xmlns:a16="http://schemas.microsoft.com/office/drawing/2014/main" id="{C0B8ED1B-9FAF-4145-B688-2BFC644ECB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4789" y="612098"/>
            <a:ext cx="1356929" cy="1558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3857E19-10FD-4B40-9956-F6A31274CE89}"/>
              </a:ext>
            </a:extLst>
          </p:cNvPr>
          <p:cNvSpPr txBox="1"/>
          <p:nvPr/>
        </p:nvSpPr>
        <p:spPr>
          <a:xfrm>
            <a:off x="9024553" y="1771602"/>
            <a:ext cx="1477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Surgery Date </a:t>
            </a:r>
            <a:endParaRPr lang="en-AU" dirty="0"/>
          </a:p>
        </p:txBody>
      </p:sp>
      <p:pic>
        <p:nvPicPr>
          <p:cNvPr id="1042" name="Picture 18" descr="Close-up of scrub nurse taking medical instruments">
            <a:extLst>
              <a:ext uri="{FF2B5EF4-FFF2-40B4-BE49-F238E27FC236}">
                <a16:creationId xmlns:a16="http://schemas.microsoft.com/office/drawing/2014/main" id="{10E2A7CD-6556-45CB-AAE0-31A041BD51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6179" y="4214922"/>
            <a:ext cx="3479943" cy="1810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FBEF4FE0-2AE2-4EDC-9E02-0485C739C217}"/>
              </a:ext>
            </a:extLst>
          </p:cNvPr>
          <p:cNvSpPr txBox="1"/>
          <p:nvPr/>
        </p:nvSpPr>
        <p:spPr>
          <a:xfrm>
            <a:off x="3133946" y="2295090"/>
            <a:ext cx="24078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Surg 1</a:t>
            </a:r>
          </a:p>
          <a:p>
            <a:r>
              <a:rPr lang="en-US" sz="1600" dirty="0"/>
              <a:t>Cat 1: 9 days average</a:t>
            </a:r>
          </a:p>
          <a:p>
            <a:r>
              <a:rPr lang="en-US" sz="1600" dirty="0"/>
              <a:t>Cat 2: 38 days average</a:t>
            </a:r>
          </a:p>
          <a:p>
            <a:r>
              <a:rPr lang="en-US" sz="1600" dirty="0"/>
              <a:t>Cat 3: 134 days average</a:t>
            </a:r>
            <a:endParaRPr lang="en-AU" sz="1600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F72ED34-905C-45C2-8DC6-FB563CD9762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29752" y="1422721"/>
            <a:ext cx="629997" cy="45374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0C07093-AF47-4441-98E9-576AE7662BC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48493" y="1391196"/>
            <a:ext cx="723255" cy="415086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CAE6790-8E08-47D0-B1FD-2192BB13BA0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76240" y="1386717"/>
            <a:ext cx="723255" cy="41508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F97FCE5A-8942-43DC-AF88-EE325109FBE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5400000">
            <a:off x="5399601" y="3193326"/>
            <a:ext cx="1213100" cy="830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6139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329514" cy="6858000"/>
          </a:xfrm>
          <a:prstGeom prst="rect">
            <a:avLst/>
          </a:prstGeom>
          <a:solidFill>
            <a:srgbClr val="005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741" y="6139718"/>
            <a:ext cx="3219672" cy="35650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34314" y="133179"/>
            <a:ext cx="63591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67" b="1" dirty="0">
                <a:solidFill>
                  <a:srgbClr val="005CB9"/>
                </a:solidFill>
              </a:rPr>
              <a:t>Demonstration </a:t>
            </a:r>
            <a:endParaRPr lang="en-AU" sz="4267" b="1" dirty="0">
              <a:solidFill>
                <a:srgbClr val="005CB9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578" y="5919792"/>
            <a:ext cx="3217390" cy="805029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C5A54E09-2AB2-4456-97F9-55421AA550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82E9E00B-963F-4DFB-8F74-2EB0B59235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 dirty="0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CB24A807-5225-42FB-8239-9AAEF33D8D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048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/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id="{D8351444-00A0-4D76-9493-5685A007A9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457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/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A5FB9C2A-9348-46BC-9D49-287C2A9577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452843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329514" cy="6858000"/>
          </a:xfrm>
          <a:prstGeom prst="rect">
            <a:avLst/>
          </a:prstGeom>
          <a:solidFill>
            <a:srgbClr val="005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741" y="6139718"/>
            <a:ext cx="3219672" cy="35650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578" y="5919792"/>
            <a:ext cx="3217390" cy="805029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C5A54E09-2AB2-4456-97F9-55421AA550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82E9E00B-963F-4DFB-8F74-2EB0B59235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 dirty="0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CB24A807-5225-42FB-8239-9AAEF33D8D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048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/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id="{D8351444-00A0-4D76-9493-5685A007A9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457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/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A5FB9C2A-9348-46BC-9D49-287C2A9577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90B05DB-2AFF-48ED-998E-C84C457304EC}"/>
              </a:ext>
            </a:extLst>
          </p:cNvPr>
          <p:cNvSpPr txBox="1"/>
          <p:nvPr/>
        </p:nvSpPr>
        <p:spPr>
          <a:xfrm>
            <a:off x="785090" y="224879"/>
            <a:ext cx="45627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005CB9"/>
                </a:solidFill>
                <a:ea typeface="+mj-ea"/>
                <a:cs typeface="+mj-cs"/>
              </a:rPr>
              <a:t>Future</a:t>
            </a:r>
            <a:r>
              <a:rPr lang="en-US" dirty="0"/>
              <a:t> </a:t>
            </a:r>
            <a:r>
              <a:rPr lang="en-US" sz="4400" b="1" dirty="0">
                <a:solidFill>
                  <a:srgbClr val="005CB9"/>
                </a:solidFill>
                <a:ea typeface="+mj-ea"/>
                <a:cs typeface="+mj-cs"/>
              </a:rPr>
              <a:t>Phases</a:t>
            </a:r>
            <a:r>
              <a:rPr lang="en-US" dirty="0"/>
              <a:t> </a:t>
            </a:r>
            <a:endParaRPr lang="en-A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37BE656-336D-4969-9AFF-26292F5D447F}"/>
              </a:ext>
            </a:extLst>
          </p:cNvPr>
          <p:cNvSpPr txBox="1"/>
          <p:nvPr/>
        </p:nvSpPr>
        <p:spPr>
          <a:xfrm>
            <a:off x="785090" y="1191491"/>
            <a:ext cx="770312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All specialties / All campus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Specific Pathways    </a:t>
            </a:r>
          </a:p>
          <a:p>
            <a:r>
              <a:rPr lang="en-US" dirty="0"/>
              <a:t>     - </a:t>
            </a:r>
            <a:r>
              <a:rPr lang="en-US" dirty="0" err="1"/>
              <a:t>Paediatric</a:t>
            </a:r>
            <a:r>
              <a:rPr lang="en-US" dirty="0"/>
              <a:t> Tonsillectomy / Adult tonsillectomy  </a:t>
            </a:r>
          </a:p>
          <a:p>
            <a:r>
              <a:rPr lang="en-US" dirty="0"/>
              <a:t>     - Laparoscopic </a:t>
            </a:r>
            <a:r>
              <a:rPr lang="en-US" dirty="0" err="1"/>
              <a:t>Gynaecology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Preadmission Health Questionnaire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Surgical Appointments  - Surgery Date / Preadmission Appointment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Post-op Education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Post-op follow ups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Preadmission Tele Health – non mobile patients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95629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329514" cy="6858000"/>
          </a:xfrm>
          <a:prstGeom prst="rect">
            <a:avLst/>
          </a:prstGeom>
          <a:solidFill>
            <a:srgbClr val="005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741" y="6139718"/>
            <a:ext cx="3219672" cy="35650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68578" y="224879"/>
            <a:ext cx="63591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005CB9"/>
                </a:solidFill>
                <a:ea typeface="+mj-ea"/>
                <a:cs typeface="+mj-cs"/>
              </a:rPr>
              <a:t>Links </a:t>
            </a:r>
            <a:endParaRPr lang="en-AU" sz="4267" b="1" dirty="0">
              <a:solidFill>
                <a:srgbClr val="005CB9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578" y="5919792"/>
            <a:ext cx="3217390" cy="805029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C5A54E09-2AB2-4456-97F9-55421AA550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82E9E00B-963F-4DFB-8F74-2EB0B59235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 dirty="0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CB24A807-5225-42FB-8239-9AAEF33D8D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048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/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id="{D8351444-00A0-4D76-9493-5685A007A9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457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/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A5FB9C2A-9348-46BC-9D49-287C2A9577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16EC4B2-4E58-4F35-9F6E-8E99C83C87E6}"/>
              </a:ext>
            </a:extLst>
          </p:cNvPr>
          <p:cNvSpPr txBox="1"/>
          <p:nvPr/>
        </p:nvSpPr>
        <p:spPr>
          <a:xfrm>
            <a:off x="868578" y="1313933"/>
            <a:ext cx="1045484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Welcome to your Surgical Journey   </a:t>
            </a:r>
            <a:r>
              <a:rPr lang="en-AU" u="sng" dirty="0">
                <a:hlinkClick r:id="rId4"/>
              </a:rPr>
              <a:t>https://vimeo.com/995271192</a:t>
            </a:r>
            <a:endParaRPr lang="en-AU" u="sng" dirty="0"/>
          </a:p>
          <a:p>
            <a:r>
              <a:rPr lang="en-AU" dirty="0"/>
              <a:t>Your Pre-admission clinic   </a:t>
            </a:r>
            <a:r>
              <a:rPr lang="en-AU" u="sng" dirty="0">
                <a:hlinkClick r:id="rId5"/>
              </a:rPr>
              <a:t>https://vimeo.com/995271235</a:t>
            </a:r>
            <a:r>
              <a:rPr lang="en-AU" dirty="0"/>
              <a:t>  </a:t>
            </a:r>
          </a:p>
          <a:p>
            <a:r>
              <a:rPr lang="en-AU" dirty="0"/>
              <a:t>Day of your surgery  </a:t>
            </a:r>
            <a:r>
              <a:rPr lang="en-AU" u="sng" dirty="0">
                <a:hlinkClick r:id="rId6"/>
              </a:rPr>
              <a:t>https://vimeo.com/995271271</a:t>
            </a:r>
            <a:r>
              <a:rPr lang="en-AU" dirty="0"/>
              <a:t> </a:t>
            </a:r>
          </a:p>
          <a:p>
            <a:r>
              <a:rPr lang="en-AU" dirty="0"/>
              <a:t>After your surgery  </a:t>
            </a:r>
            <a:r>
              <a:rPr lang="en-AU" u="sng" dirty="0">
                <a:hlinkClick r:id="rId7"/>
              </a:rPr>
              <a:t>https://vimeo.com/995271347</a:t>
            </a:r>
            <a:r>
              <a:rPr lang="en-AU" dirty="0"/>
              <a:t> </a:t>
            </a:r>
          </a:p>
          <a:p>
            <a:endParaRPr lang="en-US" dirty="0"/>
          </a:p>
          <a:p>
            <a:r>
              <a:rPr lang="en-US" dirty="0"/>
              <a:t>Managing your diabetes  </a:t>
            </a:r>
            <a:r>
              <a:rPr lang="en-AU" u="sng" dirty="0">
                <a:hlinkClick r:id="rId8"/>
              </a:rPr>
              <a:t>https://vimeo.com/1006429053/c6c66ba75a?share=copy</a:t>
            </a:r>
            <a:r>
              <a:rPr lang="en-AU" dirty="0"/>
              <a:t> </a:t>
            </a:r>
            <a:endParaRPr lang="en-US" dirty="0"/>
          </a:p>
          <a:p>
            <a:r>
              <a:rPr lang="en-US" dirty="0"/>
              <a:t>Understanding Iron Deficiency and </a:t>
            </a:r>
            <a:r>
              <a:rPr lang="en-US" dirty="0" err="1"/>
              <a:t>Anaemia</a:t>
            </a:r>
            <a:r>
              <a:rPr lang="en-US" dirty="0"/>
              <a:t> </a:t>
            </a:r>
            <a:r>
              <a:rPr lang="en-AU" u="sng" dirty="0">
                <a:hlinkClick r:id="rId9"/>
              </a:rPr>
              <a:t>https://vimeo.com/1006023516/a23bc49b5a</a:t>
            </a:r>
            <a:r>
              <a:rPr lang="en-AU" dirty="0"/>
              <a:t> </a:t>
            </a:r>
            <a:endParaRPr lang="en-US" dirty="0"/>
          </a:p>
          <a:p>
            <a:r>
              <a:rPr lang="en-US" dirty="0"/>
              <a:t>Q</a:t>
            </a:r>
            <a:r>
              <a:rPr lang="en-AU" dirty="0" err="1"/>
              <a:t>uit</a:t>
            </a:r>
            <a:r>
              <a:rPr lang="en-AU" dirty="0"/>
              <a:t> Smoking </a:t>
            </a:r>
            <a:r>
              <a:rPr lang="en-AU" u="sng" dirty="0">
                <a:hlinkClick r:id="rId10"/>
              </a:rPr>
              <a:t>https://vimeo.com/1016849664</a:t>
            </a:r>
            <a:r>
              <a:rPr lang="en-AU" dirty="0"/>
              <a:t> </a:t>
            </a:r>
          </a:p>
          <a:p>
            <a:r>
              <a:rPr lang="en-AU" dirty="0"/>
              <a:t>Exercise  </a:t>
            </a:r>
            <a:r>
              <a:rPr lang="en-AU" u="sng" dirty="0">
                <a:hlinkClick r:id="rId11"/>
              </a:rPr>
              <a:t>https://vimeo.com/1016849619</a:t>
            </a:r>
            <a:r>
              <a:rPr lang="en-AU" dirty="0"/>
              <a:t> </a:t>
            </a:r>
          </a:p>
          <a:p>
            <a:r>
              <a:rPr lang="en-AU" dirty="0"/>
              <a:t>ACOUGH / Deep breathing: </a:t>
            </a:r>
            <a:r>
              <a:rPr lang="en-AU" u="sng" dirty="0">
                <a:hlinkClick r:id="rId12"/>
              </a:rPr>
              <a:t>https://vimeo.com/1016849643</a:t>
            </a:r>
            <a:r>
              <a:rPr lang="en-AU" dirty="0"/>
              <a:t> </a:t>
            </a:r>
          </a:p>
          <a:p>
            <a:endParaRPr lang="en-US" dirty="0"/>
          </a:p>
          <a:p>
            <a:r>
              <a:rPr lang="en-US" dirty="0"/>
              <a:t>PROMS: </a:t>
            </a:r>
            <a:r>
              <a:rPr lang="en-AU" u="sng" dirty="0">
                <a:hlinkClick r:id="rId13"/>
              </a:rPr>
              <a:t>https://vimeo.com/996055261</a:t>
            </a:r>
            <a:r>
              <a:rPr lang="en-AU" dirty="0"/>
              <a:t> </a:t>
            </a:r>
          </a:p>
          <a:p>
            <a:r>
              <a:rPr lang="en-US" dirty="0"/>
              <a:t>S</a:t>
            </a:r>
            <a:r>
              <a:rPr lang="en-AU" dirty="0"/>
              <a:t>hared decision making: </a:t>
            </a:r>
            <a:r>
              <a:rPr lang="en-AU" u="sng" dirty="0">
                <a:hlinkClick r:id="rId14"/>
              </a:rPr>
              <a:t>https://vimeo.com/996057829</a:t>
            </a:r>
            <a:endParaRPr lang="en-AU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3352759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329514" cy="6858000"/>
          </a:xfrm>
          <a:prstGeom prst="rect">
            <a:avLst/>
          </a:prstGeom>
          <a:solidFill>
            <a:srgbClr val="005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741" y="6139718"/>
            <a:ext cx="3219672" cy="35650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71868" y="250588"/>
            <a:ext cx="6359136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67" b="1" dirty="0">
                <a:solidFill>
                  <a:srgbClr val="005CB9"/>
                </a:solidFill>
              </a:rPr>
              <a:t>Thank you!</a:t>
            </a:r>
            <a:endParaRPr lang="en-AU" sz="4267" b="1" dirty="0">
              <a:solidFill>
                <a:srgbClr val="005CB9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578" y="5919792"/>
            <a:ext cx="3217390" cy="80502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771868" y="1282486"/>
            <a:ext cx="6872846" cy="4721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866" marR="0" lvl="0" indent="-342866" defTabSz="914309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AU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WE VALUE YOUR FEEDBACK! </a:t>
            </a:r>
          </a:p>
          <a:p>
            <a:pPr marL="0" marR="0" lvl="0" indent="0" defTabSz="914309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3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Please complete the evaluation.</a:t>
            </a:r>
            <a:endParaRPr lang="en-AU" sz="3200" b="1" kern="0" dirty="0"/>
          </a:p>
          <a:p>
            <a:pPr marL="0" marR="0" lvl="0" indent="0" defTabSz="914309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3200" b="1" i="0" u="none" strike="noStrike" kern="0" cap="none" spc="0" normalizeH="0" baseline="0" noProof="0" dirty="0">
              <a:ln>
                <a:noFill/>
              </a:ln>
              <a:solidFill>
                <a:srgbClr val="636569"/>
              </a:solidFill>
              <a:effectLst/>
              <a:uLnTx/>
              <a:uFillTx/>
            </a:endParaRPr>
          </a:p>
          <a:p>
            <a:pPr marL="0" marR="0" lvl="0" indent="0" algn="ctr" defTabSz="914309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i</a:t>
            </a:r>
            <a:r>
              <a:rPr kumimoji="0" lang="en-AU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-phone – just point camera</a:t>
            </a:r>
          </a:p>
          <a:p>
            <a:pPr marL="0" marR="0" lvl="0" indent="0" algn="ctr" defTabSz="914309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Android – use QR reader app</a:t>
            </a:r>
          </a:p>
          <a:p>
            <a:pPr marL="0" marR="0" lvl="0" indent="0" defTabSz="914309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2400" b="1" i="0" u="none" strike="noStrike" kern="0" cap="none" spc="0" normalizeH="0" baseline="0" noProof="0" dirty="0">
              <a:ln>
                <a:noFill/>
              </a:ln>
              <a:solidFill>
                <a:srgbClr val="005CB9"/>
              </a:solidFill>
              <a:effectLst/>
              <a:uLnTx/>
              <a:uFillTx/>
            </a:endParaRPr>
          </a:p>
          <a:p>
            <a:pPr lvl="0" defTabSz="914309">
              <a:spcBef>
                <a:spcPct val="20000"/>
              </a:spcBef>
            </a:pPr>
            <a:r>
              <a:rPr kumimoji="0" lang="en-AU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Or use this link</a:t>
            </a:r>
            <a:r>
              <a:rPr lang="en-AU" sz="2400" b="1" kern="0" dirty="0"/>
              <a:t>: </a:t>
            </a:r>
            <a:r>
              <a:rPr lang="en-AU" sz="2400" b="1" kern="0" dirty="0">
                <a:hlinkClick r:id="rId4"/>
              </a:rPr>
              <a:t>https://www.northerndoctors.org.au/education-session-feedback-form/</a:t>
            </a:r>
            <a:endParaRPr lang="en-AU" sz="2400" b="1" kern="0" dirty="0"/>
          </a:p>
          <a:p>
            <a:pPr lvl="0" defTabSz="914309">
              <a:spcBef>
                <a:spcPct val="20000"/>
              </a:spcBef>
            </a:pPr>
            <a:endParaRPr kumimoji="0" lang="en-AU" sz="2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FB8CF89-5D12-4A1F-82F9-1D31F726059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5145" y="1208590"/>
            <a:ext cx="4212498" cy="4212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4752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4168</TotalTime>
  <Words>421</Words>
  <Application>Microsoft Office PowerPoint</Application>
  <PresentationFormat>Widescreen</PresentationFormat>
  <Paragraphs>97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Northern Health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Woodward, Taylor</dc:creator>
  <cp:lastModifiedBy>Sage, Yvette</cp:lastModifiedBy>
  <cp:revision>107</cp:revision>
  <dcterms:created xsi:type="dcterms:W3CDTF">2019-05-21T23:57:53Z</dcterms:created>
  <dcterms:modified xsi:type="dcterms:W3CDTF">2024-10-10T00:53:17Z</dcterms:modified>
</cp:coreProperties>
</file>