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70" r:id="rId3"/>
    <p:sldId id="272" r:id="rId4"/>
    <p:sldId id="277" r:id="rId5"/>
    <p:sldId id="278" r:id="rId6"/>
    <p:sldId id="263" r:id="rId7"/>
    <p:sldId id="314" r:id="rId8"/>
    <p:sldId id="280" r:id="rId9"/>
    <p:sldId id="281" r:id="rId10"/>
    <p:sldId id="282" r:id="rId11"/>
    <p:sldId id="315" r:id="rId12"/>
    <p:sldId id="283" r:id="rId13"/>
    <p:sldId id="284" r:id="rId14"/>
    <p:sldId id="285" r:id="rId15"/>
    <p:sldId id="286" r:id="rId16"/>
    <p:sldId id="287" r:id="rId17"/>
    <p:sldId id="316" r:id="rId18"/>
    <p:sldId id="288" r:id="rId19"/>
    <p:sldId id="289" r:id="rId20"/>
    <p:sldId id="290" r:id="rId21"/>
    <p:sldId id="291" r:id="rId22"/>
    <p:sldId id="292" r:id="rId23"/>
    <p:sldId id="293" r:id="rId24"/>
    <p:sldId id="294" r:id="rId25"/>
    <p:sldId id="295" r:id="rId26"/>
    <p:sldId id="296" r:id="rId27"/>
    <p:sldId id="299" r:id="rId28"/>
    <p:sldId id="300" r:id="rId29"/>
    <p:sldId id="301" r:id="rId30"/>
    <p:sldId id="317" r:id="rId31"/>
    <p:sldId id="303" r:id="rId32"/>
    <p:sldId id="304" r:id="rId33"/>
    <p:sldId id="305" r:id="rId34"/>
    <p:sldId id="306" r:id="rId35"/>
    <p:sldId id="307" r:id="rId36"/>
    <p:sldId id="308" r:id="rId37"/>
    <p:sldId id="309" r:id="rId38"/>
    <p:sldId id="310" r:id="rId39"/>
    <p:sldId id="325" r:id="rId40"/>
    <p:sldId id="311" r:id="rId41"/>
    <p:sldId id="312" r:id="rId42"/>
    <p:sldId id="318" r:id="rId43"/>
    <p:sldId id="313" r:id="rId44"/>
    <p:sldId id="319" r:id="rId45"/>
    <p:sldId id="321" r:id="rId46"/>
    <p:sldId id="320" r:id="rId47"/>
    <p:sldId id="323" r:id="rId48"/>
    <p:sldId id="322" r:id="rId49"/>
    <p:sldId id="324" r:id="rId50"/>
    <p:sldId id="26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C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82" autoAdjust="0"/>
    <p:restoredTop sz="74737" autoAdjust="0"/>
  </p:normalViewPr>
  <p:slideViewPr>
    <p:cSldViewPr snapToGrid="0">
      <p:cViewPr varScale="1">
        <p:scale>
          <a:sx n="85" d="100"/>
          <a:sy n="85" d="100"/>
        </p:scale>
        <p:origin x="1764"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642F5-12D9-3145-BE19-CFC4C0C9CB04}" type="datetimeFigureOut">
              <a:rPr lang="en-US" smtClean="0"/>
              <a:t>8/29/2024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0B842-E783-124B-8F24-363E80B34A73}" type="slidenum">
              <a:rPr lang="en-US" smtClean="0"/>
              <a:t>‹#›</a:t>
            </a:fld>
            <a:endParaRPr lang="en-US"/>
          </a:p>
        </p:txBody>
      </p:sp>
    </p:spTree>
    <p:extLst>
      <p:ext uri="{BB962C8B-B14F-4D97-AF65-F5344CB8AC3E}">
        <p14:creationId xmlns:p14="http://schemas.microsoft.com/office/powerpoint/2010/main" val="1194955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950B842-E783-124B-8F24-363E80B34A73}" type="slidenum">
              <a:rPr lang="en-US" smtClean="0"/>
              <a:t>1</a:t>
            </a:fld>
            <a:endParaRPr lang="en-US"/>
          </a:p>
        </p:txBody>
      </p:sp>
    </p:spTree>
    <p:extLst>
      <p:ext uri="{BB962C8B-B14F-4D97-AF65-F5344CB8AC3E}">
        <p14:creationId xmlns:p14="http://schemas.microsoft.com/office/powerpoint/2010/main" val="1737401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a:t>
            </a:fld>
            <a:endParaRPr lang="en-US"/>
          </a:p>
        </p:txBody>
      </p:sp>
    </p:spTree>
    <p:extLst>
      <p:ext uri="{BB962C8B-B14F-4D97-AF65-F5344CB8AC3E}">
        <p14:creationId xmlns:p14="http://schemas.microsoft.com/office/powerpoint/2010/main" val="1391935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5</a:t>
            </a:fld>
            <a:endParaRPr lang="en-US"/>
          </a:p>
        </p:txBody>
      </p:sp>
    </p:spTree>
    <p:extLst>
      <p:ext uri="{BB962C8B-B14F-4D97-AF65-F5344CB8AC3E}">
        <p14:creationId xmlns:p14="http://schemas.microsoft.com/office/powerpoint/2010/main" val="3243851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Rebound hypertensive crisis</a:t>
            </a:r>
          </a:p>
        </p:txBody>
      </p:sp>
      <p:sp>
        <p:nvSpPr>
          <p:cNvPr id="4" name="Slide Number Placeholder 3"/>
          <p:cNvSpPr>
            <a:spLocks noGrp="1"/>
          </p:cNvSpPr>
          <p:nvPr>
            <p:ph type="sldNum" sz="quarter" idx="5"/>
          </p:nvPr>
        </p:nvSpPr>
        <p:spPr/>
        <p:txBody>
          <a:bodyPr/>
          <a:lstStyle/>
          <a:p>
            <a:fld id="{43678D36-2E57-7049-8B8C-F9AE047DACC4}" type="slidenum">
              <a:rPr lang="en-US" smtClean="0"/>
              <a:t>8</a:t>
            </a:fld>
            <a:endParaRPr lang="en-US"/>
          </a:p>
        </p:txBody>
      </p:sp>
    </p:spTree>
    <p:extLst>
      <p:ext uri="{BB962C8B-B14F-4D97-AF65-F5344CB8AC3E}">
        <p14:creationId xmlns:p14="http://schemas.microsoft.com/office/powerpoint/2010/main" val="319600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9</a:t>
            </a:fld>
            <a:endParaRPr lang="en-US"/>
          </a:p>
        </p:txBody>
      </p:sp>
    </p:spTree>
    <p:extLst>
      <p:ext uri="{BB962C8B-B14F-4D97-AF65-F5344CB8AC3E}">
        <p14:creationId xmlns:p14="http://schemas.microsoft.com/office/powerpoint/2010/main" val="1084873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10</a:t>
            </a:fld>
            <a:endParaRPr lang="en-US"/>
          </a:p>
        </p:txBody>
      </p:sp>
    </p:spTree>
    <p:extLst>
      <p:ext uri="{BB962C8B-B14F-4D97-AF65-F5344CB8AC3E}">
        <p14:creationId xmlns:p14="http://schemas.microsoft.com/office/powerpoint/2010/main" val="895776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12</a:t>
            </a:fld>
            <a:endParaRPr lang="en-US"/>
          </a:p>
        </p:txBody>
      </p:sp>
    </p:spTree>
    <p:extLst>
      <p:ext uri="{BB962C8B-B14F-4D97-AF65-F5344CB8AC3E}">
        <p14:creationId xmlns:p14="http://schemas.microsoft.com/office/powerpoint/2010/main" val="4254235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13</a:t>
            </a:fld>
            <a:endParaRPr lang="en-US"/>
          </a:p>
        </p:txBody>
      </p:sp>
    </p:spTree>
    <p:extLst>
      <p:ext uri="{BB962C8B-B14F-4D97-AF65-F5344CB8AC3E}">
        <p14:creationId xmlns:p14="http://schemas.microsoft.com/office/powerpoint/2010/main" val="2937243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14</a:t>
            </a:fld>
            <a:endParaRPr lang="en-US"/>
          </a:p>
        </p:txBody>
      </p:sp>
    </p:spTree>
    <p:extLst>
      <p:ext uri="{BB962C8B-B14F-4D97-AF65-F5344CB8AC3E}">
        <p14:creationId xmlns:p14="http://schemas.microsoft.com/office/powerpoint/2010/main" val="252436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15</a:t>
            </a:fld>
            <a:endParaRPr lang="en-US"/>
          </a:p>
        </p:txBody>
      </p:sp>
    </p:spTree>
    <p:extLst>
      <p:ext uri="{BB962C8B-B14F-4D97-AF65-F5344CB8AC3E}">
        <p14:creationId xmlns:p14="http://schemas.microsoft.com/office/powerpoint/2010/main" val="1564071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16</a:t>
            </a:fld>
            <a:endParaRPr lang="en-US"/>
          </a:p>
        </p:txBody>
      </p:sp>
    </p:spTree>
    <p:extLst>
      <p:ext uri="{BB962C8B-B14F-4D97-AF65-F5344CB8AC3E}">
        <p14:creationId xmlns:p14="http://schemas.microsoft.com/office/powerpoint/2010/main" val="2492780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18</a:t>
            </a:fld>
            <a:endParaRPr lang="en-US"/>
          </a:p>
        </p:txBody>
      </p:sp>
    </p:spTree>
    <p:extLst>
      <p:ext uri="{BB962C8B-B14F-4D97-AF65-F5344CB8AC3E}">
        <p14:creationId xmlns:p14="http://schemas.microsoft.com/office/powerpoint/2010/main" val="885170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19</a:t>
            </a:fld>
            <a:endParaRPr lang="en-US"/>
          </a:p>
        </p:txBody>
      </p:sp>
    </p:spTree>
    <p:extLst>
      <p:ext uri="{BB962C8B-B14F-4D97-AF65-F5344CB8AC3E}">
        <p14:creationId xmlns:p14="http://schemas.microsoft.com/office/powerpoint/2010/main" val="1738812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20</a:t>
            </a:fld>
            <a:endParaRPr lang="en-US"/>
          </a:p>
        </p:txBody>
      </p:sp>
    </p:spTree>
    <p:extLst>
      <p:ext uri="{BB962C8B-B14F-4D97-AF65-F5344CB8AC3E}">
        <p14:creationId xmlns:p14="http://schemas.microsoft.com/office/powerpoint/2010/main" val="924400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21</a:t>
            </a:fld>
            <a:endParaRPr lang="en-US"/>
          </a:p>
        </p:txBody>
      </p:sp>
    </p:spTree>
    <p:extLst>
      <p:ext uri="{BB962C8B-B14F-4D97-AF65-F5344CB8AC3E}">
        <p14:creationId xmlns:p14="http://schemas.microsoft.com/office/powerpoint/2010/main" val="2787024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22</a:t>
            </a:fld>
            <a:endParaRPr lang="en-US"/>
          </a:p>
        </p:txBody>
      </p:sp>
    </p:spTree>
    <p:extLst>
      <p:ext uri="{BB962C8B-B14F-4D97-AF65-F5344CB8AC3E}">
        <p14:creationId xmlns:p14="http://schemas.microsoft.com/office/powerpoint/2010/main" val="3030107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23</a:t>
            </a:fld>
            <a:endParaRPr lang="en-US"/>
          </a:p>
        </p:txBody>
      </p:sp>
    </p:spTree>
    <p:extLst>
      <p:ext uri="{BB962C8B-B14F-4D97-AF65-F5344CB8AC3E}">
        <p14:creationId xmlns:p14="http://schemas.microsoft.com/office/powerpoint/2010/main" val="2129181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effectLst/>
                <a:latin typeface="-apple-system"/>
              </a:rPr>
              <a:t>Tall, symmetrically peaked T waves.</a:t>
            </a:r>
          </a:p>
        </p:txBody>
      </p:sp>
      <p:sp>
        <p:nvSpPr>
          <p:cNvPr id="4" name="Slide Number Placeholder 3"/>
          <p:cNvSpPr>
            <a:spLocks noGrp="1"/>
          </p:cNvSpPr>
          <p:nvPr>
            <p:ph type="sldNum" sz="quarter" idx="5"/>
          </p:nvPr>
        </p:nvSpPr>
        <p:spPr/>
        <p:txBody>
          <a:bodyPr/>
          <a:lstStyle/>
          <a:p>
            <a:fld id="{43678D36-2E57-7049-8B8C-F9AE047DACC4}" type="slidenum">
              <a:rPr lang="en-US" smtClean="0"/>
              <a:t>24</a:t>
            </a:fld>
            <a:endParaRPr lang="en-US"/>
          </a:p>
        </p:txBody>
      </p:sp>
    </p:spTree>
    <p:extLst>
      <p:ext uri="{BB962C8B-B14F-4D97-AF65-F5344CB8AC3E}">
        <p14:creationId xmlns:p14="http://schemas.microsoft.com/office/powerpoint/2010/main" val="1868883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AU" b="0" i="0" dirty="0">
                <a:effectLst/>
                <a:latin typeface="-apple-system"/>
              </a:rPr>
              <a:t>Prolonged PR interval.</a:t>
            </a:r>
          </a:p>
          <a:p>
            <a:pPr algn="l">
              <a:buFont typeface="Arial" panose="020B0604020202020204" pitchFamily="34" charset="0"/>
              <a:buChar char="•"/>
            </a:pPr>
            <a:r>
              <a:rPr lang="en-AU" b="0" i="0" dirty="0">
                <a:effectLst/>
                <a:latin typeface="-apple-system"/>
              </a:rPr>
              <a:t>Broad, bizarre QRS complexes — these merge with both the preceding P wave and subsequent T wave.</a:t>
            </a:r>
          </a:p>
          <a:p>
            <a:pPr algn="l">
              <a:buFont typeface="Arial" panose="020B0604020202020204" pitchFamily="34" charset="0"/>
              <a:buChar char="•"/>
            </a:pPr>
            <a:r>
              <a:rPr lang="en-AU" b="0" i="0" dirty="0">
                <a:effectLst/>
                <a:latin typeface="-apple-system"/>
              </a:rPr>
              <a:t>Peaked T waves.</a:t>
            </a:r>
          </a:p>
        </p:txBody>
      </p:sp>
      <p:sp>
        <p:nvSpPr>
          <p:cNvPr id="4" name="Slide Number Placeholder 3"/>
          <p:cNvSpPr>
            <a:spLocks noGrp="1"/>
          </p:cNvSpPr>
          <p:nvPr>
            <p:ph type="sldNum" sz="quarter" idx="5"/>
          </p:nvPr>
        </p:nvSpPr>
        <p:spPr/>
        <p:txBody>
          <a:bodyPr/>
          <a:lstStyle/>
          <a:p>
            <a:fld id="{43678D36-2E57-7049-8B8C-F9AE047DACC4}" type="slidenum">
              <a:rPr lang="en-US" smtClean="0"/>
              <a:t>25</a:t>
            </a:fld>
            <a:endParaRPr lang="en-US"/>
          </a:p>
        </p:txBody>
      </p:sp>
    </p:spTree>
    <p:extLst>
      <p:ext uri="{BB962C8B-B14F-4D97-AF65-F5344CB8AC3E}">
        <p14:creationId xmlns:p14="http://schemas.microsoft.com/office/powerpoint/2010/main" val="851114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26</a:t>
            </a:fld>
            <a:endParaRPr lang="en-US"/>
          </a:p>
        </p:txBody>
      </p:sp>
    </p:spTree>
    <p:extLst>
      <p:ext uri="{BB962C8B-B14F-4D97-AF65-F5344CB8AC3E}">
        <p14:creationId xmlns:p14="http://schemas.microsoft.com/office/powerpoint/2010/main" val="503379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27</a:t>
            </a:fld>
            <a:endParaRPr lang="en-US"/>
          </a:p>
        </p:txBody>
      </p:sp>
    </p:spTree>
    <p:extLst>
      <p:ext uri="{BB962C8B-B14F-4D97-AF65-F5344CB8AC3E}">
        <p14:creationId xmlns:p14="http://schemas.microsoft.com/office/powerpoint/2010/main" val="711253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28</a:t>
            </a:fld>
            <a:endParaRPr lang="en-US"/>
          </a:p>
        </p:txBody>
      </p:sp>
    </p:spTree>
    <p:extLst>
      <p:ext uri="{BB962C8B-B14F-4D97-AF65-F5344CB8AC3E}">
        <p14:creationId xmlns:p14="http://schemas.microsoft.com/office/powerpoint/2010/main" val="1395845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29</a:t>
            </a:fld>
            <a:endParaRPr lang="en-US"/>
          </a:p>
        </p:txBody>
      </p:sp>
    </p:spTree>
    <p:extLst>
      <p:ext uri="{BB962C8B-B14F-4D97-AF65-F5344CB8AC3E}">
        <p14:creationId xmlns:p14="http://schemas.microsoft.com/office/powerpoint/2010/main" val="2897540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31</a:t>
            </a:fld>
            <a:endParaRPr lang="en-US"/>
          </a:p>
        </p:txBody>
      </p:sp>
    </p:spTree>
    <p:extLst>
      <p:ext uri="{BB962C8B-B14F-4D97-AF65-F5344CB8AC3E}">
        <p14:creationId xmlns:p14="http://schemas.microsoft.com/office/powerpoint/2010/main" val="2141338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AU" b="0" i="0" dirty="0">
                <a:solidFill>
                  <a:srgbClr val="414042"/>
                </a:solidFill>
                <a:effectLst/>
                <a:latin typeface="FranklinGothicITCbyBT-Book"/>
              </a:rPr>
              <a:t>Only about 2% of total body potassium is extracellular.</a:t>
            </a:r>
          </a:p>
          <a:p>
            <a:pPr algn="l"/>
            <a:r>
              <a:rPr lang="en-AU" b="0" i="0" dirty="0">
                <a:solidFill>
                  <a:srgbClr val="414042"/>
                </a:solidFill>
                <a:effectLst/>
                <a:latin typeface="FranklinGothicITCbyBT-Book"/>
              </a:rPr>
              <a:t>Hypokalaemia is often associated with hypomagnesaemia, which increases the risk of malignant ventricular arrhythmias</a:t>
            </a:r>
          </a:p>
        </p:txBody>
      </p:sp>
      <p:sp>
        <p:nvSpPr>
          <p:cNvPr id="4" name="Slide Number Placeholder 3"/>
          <p:cNvSpPr>
            <a:spLocks noGrp="1"/>
          </p:cNvSpPr>
          <p:nvPr>
            <p:ph type="sldNum" sz="quarter" idx="5"/>
          </p:nvPr>
        </p:nvSpPr>
        <p:spPr/>
        <p:txBody>
          <a:bodyPr/>
          <a:lstStyle/>
          <a:p>
            <a:fld id="{43678D36-2E57-7049-8B8C-F9AE047DACC4}" type="slidenum">
              <a:rPr lang="en-US" smtClean="0"/>
              <a:t>32</a:t>
            </a:fld>
            <a:endParaRPr lang="en-US"/>
          </a:p>
        </p:txBody>
      </p:sp>
    </p:spTree>
    <p:extLst>
      <p:ext uri="{BB962C8B-B14F-4D97-AF65-F5344CB8AC3E}">
        <p14:creationId xmlns:p14="http://schemas.microsoft.com/office/powerpoint/2010/main" val="28867994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33</a:t>
            </a:fld>
            <a:endParaRPr lang="en-US"/>
          </a:p>
        </p:txBody>
      </p:sp>
    </p:spTree>
    <p:extLst>
      <p:ext uri="{BB962C8B-B14F-4D97-AF65-F5344CB8AC3E}">
        <p14:creationId xmlns:p14="http://schemas.microsoft.com/office/powerpoint/2010/main" val="18212582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Widespread ST depression and T wave inversion </a:t>
            </a:r>
          </a:p>
          <a:p>
            <a:r>
              <a:rPr lang="en-US" dirty="0"/>
              <a:t>Prominent U waves </a:t>
            </a:r>
          </a:p>
          <a:p>
            <a:r>
              <a:rPr lang="en-US" dirty="0"/>
              <a:t>Long QU interval</a:t>
            </a:r>
          </a:p>
        </p:txBody>
      </p:sp>
      <p:sp>
        <p:nvSpPr>
          <p:cNvPr id="4" name="Slide Number Placeholder 3"/>
          <p:cNvSpPr>
            <a:spLocks noGrp="1"/>
          </p:cNvSpPr>
          <p:nvPr>
            <p:ph type="sldNum" sz="quarter" idx="5"/>
          </p:nvPr>
        </p:nvSpPr>
        <p:spPr/>
        <p:txBody>
          <a:bodyPr/>
          <a:lstStyle/>
          <a:p>
            <a:fld id="{43678D36-2E57-7049-8B8C-F9AE047DACC4}" type="slidenum">
              <a:rPr lang="en-US" smtClean="0"/>
              <a:t>34</a:t>
            </a:fld>
            <a:endParaRPr lang="en-US"/>
          </a:p>
        </p:txBody>
      </p:sp>
    </p:spTree>
    <p:extLst>
      <p:ext uri="{BB962C8B-B14F-4D97-AF65-F5344CB8AC3E}">
        <p14:creationId xmlns:p14="http://schemas.microsoft.com/office/powerpoint/2010/main" val="23003926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atrial ectopic causing ‘R on T’ (or is it ‘R on U’?) that initiates the paroxysm of </a:t>
            </a:r>
            <a:r>
              <a:rPr lang="en-US" dirty="0" err="1"/>
              <a:t>TdP</a:t>
            </a:r>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35</a:t>
            </a:fld>
            <a:endParaRPr lang="en-US"/>
          </a:p>
        </p:txBody>
      </p:sp>
    </p:spTree>
    <p:extLst>
      <p:ext uri="{BB962C8B-B14F-4D97-AF65-F5344CB8AC3E}">
        <p14:creationId xmlns:p14="http://schemas.microsoft.com/office/powerpoint/2010/main" val="7208587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36</a:t>
            </a:fld>
            <a:endParaRPr lang="en-US"/>
          </a:p>
        </p:txBody>
      </p:sp>
    </p:spTree>
    <p:extLst>
      <p:ext uri="{BB962C8B-B14F-4D97-AF65-F5344CB8AC3E}">
        <p14:creationId xmlns:p14="http://schemas.microsoft.com/office/powerpoint/2010/main" val="625602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37</a:t>
            </a:fld>
            <a:endParaRPr lang="en-US"/>
          </a:p>
        </p:txBody>
      </p:sp>
    </p:spTree>
    <p:extLst>
      <p:ext uri="{BB962C8B-B14F-4D97-AF65-F5344CB8AC3E}">
        <p14:creationId xmlns:p14="http://schemas.microsoft.com/office/powerpoint/2010/main" val="26536314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38</a:t>
            </a:fld>
            <a:endParaRPr lang="en-US"/>
          </a:p>
        </p:txBody>
      </p:sp>
    </p:spTree>
    <p:extLst>
      <p:ext uri="{BB962C8B-B14F-4D97-AF65-F5344CB8AC3E}">
        <p14:creationId xmlns:p14="http://schemas.microsoft.com/office/powerpoint/2010/main" val="801969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39</a:t>
            </a:fld>
            <a:endParaRPr lang="en-US"/>
          </a:p>
        </p:txBody>
      </p:sp>
    </p:spTree>
    <p:extLst>
      <p:ext uri="{BB962C8B-B14F-4D97-AF65-F5344CB8AC3E}">
        <p14:creationId xmlns:p14="http://schemas.microsoft.com/office/powerpoint/2010/main" val="619475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40</a:t>
            </a:fld>
            <a:endParaRPr lang="en-US"/>
          </a:p>
        </p:txBody>
      </p:sp>
    </p:spTree>
    <p:extLst>
      <p:ext uri="{BB962C8B-B14F-4D97-AF65-F5344CB8AC3E}">
        <p14:creationId xmlns:p14="http://schemas.microsoft.com/office/powerpoint/2010/main" val="2212865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41</a:t>
            </a:fld>
            <a:endParaRPr lang="en-US"/>
          </a:p>
        </p:txBody>
      </p:sp>
    </p:spTree>
    <p:extLst>
      <p:ext uri="{BB962C8B-B14F-4D97-AF65-F5344CB8AC3E}">
        <p14:creationId xmlns:p14="http://schemas.microsoft.com/office/powerpoint/2010/main" val="40467502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43</a:t>
            </a:fld>
            <a:endParaRPr lang="en-US"/>
          </a:p>
        </p:txBody>
      </p:sp>
    </p:spTree>
    <p:extLst>
      <p:ext uri="{BB962C8B-B14F-4D97-AF65-F5344CB8AC3E}">
        <p14:creationId xmlns:p14="http://schemas.microsoft.com/office/powerpoint/2010/main" val="23534228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44</a:t>
            </a:fld>
            <a:endParaRPr lang="en-US"/>
          </a:p>
        </p:txBody>
      </p:sp>
    </p:spTree>
    <p:extLst>
      <p:ext uri="{BB962C8B-B14F-4D97-AF65-F5344CB8AC3E}">
        <p14:creationId xmlns:p14="http://schemas.microsoft.com/office/powerpoint/2010/main" val="27871549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45</a:t>
            </a:fld>
            <a:endParaRPr lang="en-US"/>
          </a:p>
        </p:txBody>
      </p:sp>
    </p:spTree>
    <p:extLst>
      <p:ext uri="{BB962C8B-B14F-4D97-AF65-F5344CB8AC3E}">
        <p14:creationId xmlns:p14="http://schemas.microsoft.com/office/powerpoint/2010/main" val="32842199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Halo – typical antipsychotic – most evidence for helping in delirium</a:t>
            </a:r>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46</a:t>
            </a:fld>
            <a:endParaRPr lang="en-US"/>
          </a:p>
        </p:txBody>
      </p:sp>
    </p:spTree>
    <p:extLst>
      <p:ext uri="{BB962C8B-B14F-4D97-AF65-F5344CB8AC3E}">
        <p14:creationId xmlns:p14="http://schemas.microsoft.com/office/powerpoint/2010/main" val="27365669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47</a:t>
            </a:fld>
            <a:endParaRPr lang="en-US"/>
          </a:p>
        </p:txBody>
      </p:sp>
    </p:spTree>
    <p:extLst>
      <p:ext uri="{BB962C8B-B14F-4D97-AF65-F5344CB8AC3E}">
        <p14:creationId xmlns:p14="http://schemas.microsoft.com/office/powerpoint/2010/main" val="36524677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48</a:t>
            </a:fld>
            <a:endParaRPr lang="en-US"/>
          </a:p>
        </p:txBody>
      </p:sp>
    </p:spTree>
    <p:extLst>
      <p:ext uri="{BB962C8B-B14F-4D97-AF65-F5344CB8AC3E}">
        <p14:creationId xmlns:p14="http://schemas.microsoft.com/office/powerpoint/2010/main" val="13982728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8D36-2E57-7049-8B8C-F9AE047DACC4}" type="slidenum">
              <a:rPr lang="en-US" smtClean="0"/>
              <a:t>49</a:t>
            </a:fld>
            <a:endParaRPr lang="en-US"/>
          </a:p>
        </p:txBody>
      </p:sp>
    </p:spTree>
    <p:extLst>
      <p:ext uri="{BB962C8B-B14F-4D97-AF65-F5344CB8AC3E}">
        <p14:creationId xmlns:p14="http://schemas.microsoft.com/office/powerpoint/2010/main" val="1890411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1F02649F-4FAD-4667-81BD-EDC27494CA29}" type="datetimeFigureOut">
              <a:rPr lang="en-AU" smtClean="0"/>
              <a:t>29/08/2024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954652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1F02649F-4FAD-4667-81BD-EDC27494CA29}" type="datetimeFigureOut">
              <a:rPr lang="en-AU" smtClean="0"/>
              <a:t>29/08/2024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970702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02649F-4FAD-4667-81BD-EDC27494CA29}" type="datetimeFigureOut">
              <a:rPr lang="en-AU" smtClean="0"/>
              <a:t>29/08/2024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1614451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1F02649F-4FAD-4667-81BD-EDC27494CA29}" type="datetimeFigureOut">
              <a:rPr lang="en-AU" smtClean="0"/>
              <a:t>29/08/2024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102193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1F02649F-4FAD-4667-81BD-EDC27494CA29}" type="datetimeFigureOut">
              <a:rPr lang="en-AU" smtClean="0"/>
              <a:t>29/08/2024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265675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1F02649F-4FAD-4667-81BD-EDC27494CA29}" type="datetimeFigureOut">
              <a:rPr lang="en-AU" smtClean="0"/>
              <a:t>29/08/2024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8472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02649F-4FAD-4667-81BD-EDC27494CA29}" type="datetimeFigureOut">
              <a:rPr lang="en-AU" smtClean="0"/>
              <a:t>29/08/2024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780174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02649F-4FAD-4667-81BD-EDC27494CA29}" type="datetimeFigureOut">
              <a:rPr lang="en-AU" smtClean="0"/>
              <a:t>29/08/2024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45672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02649F-4FAD-4667-81BD-EDC27494CA29}" type="datetimeFigureOut">
              <a:rPr lang="en-AU" smtClean="0"/>
              <a:t>29/08/2024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2001835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1F02649F-4FAD-4667-81BD-EDC27494CA29}" type="datetimeFigureOut">
              <a:rPr lang="en-AU" smtClean="0"/>
              <a:t>29/08/2024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950657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1F02649F-4FAD-4667-81BD-EDC27494CA29}" type="datetimeFigureOut">
              <a:rPr lang="en-AU" smtClean="0"/>
              <a:t>29/08/2024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575855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02649F-4FAD-4667-81BD-EDC27494CA29}" type="datetimeFigureOut">
              <a:rPr lang="en-AU" smtClean="0"/>
              <a:t>29/08/2024</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8A0B58-6631-4519-988F-DB60A2DA43CF}" type="slidenum">
              <a:rPr lang="en-AU" smtClean="0"/>
              <a:t>‹#›</a:t>
            </a:fld>
            <a:endParaRPr lang="en-AU"/>
          </a:p>
        </p:txBody>
      </p:sp>
    </p:spTree>
    <p:extLst>
      <p:ext uri="{BB962C8B-B14F-4D97-AF65-F5344CB8AC3E}">
        <p14:creationId xmlns:p14="http://schemas.microsoft.com/office/powerpoint/2010/main" val="4172581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www.safetyandquality.gov.au/standards/nsqhs-standards" TargetMode="External"/><Relationship Id="rId3" Type="http://schemas.openxmlformats.org/officeDocument/2006/relationships/hyperlink" Target="../../Susie/Domain%201%20The%20Prevocational%20Doctor%20as%20a%20Practitioner.docx" TargetMode="External"/><Relationship Id="rId7" Type="http://schemas.openxmlformats.org/officeDocument/2006/relationships/hyperlink" Target="https://media.northerndoctors.org.au/wp-content/uploads/2023/06/Domain4-The-Prevocational-Doctor-as-a-Scientist-and-a-Scholar-1.docx"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media.northerndoctors.org.au/wp-content/uploads/2023/06/Domain-3-The-Prevocational-Doctor-as-a-Health-Advoate.docx" TargetMode="External"/><Relationship Id="rId5" Type="http://schemas.openxmlformats.org/officeDocument/2006/relationships/hyperlink" Target="https://media.northerndoctors.org.au/wp-content/uploads/2023/06/Domain-2-The-Prevocational-Doctor-as-a-Professional-and-leader.docx" TargetMode="External"/><Relationship Id="rId4" Type="http://schemas.openxmlformats.org/officeDocument/2006/relationships/hyperlink" Target="https://media.northerndoctors.org.au/wp-content/uploads/2023/06/Domain-1-The-Prevocational-Doctor-as-a-Practitioner.docx" TargetMode="Externa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hyperlink" Target="https://tgldcdp.tg.org.au/tokenUserDetails"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hyperlink" Target="https://www.northerndoctors.org.au/education-session-feedback-for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1949" y="2665386"/>
            <a:ext cx="3057119" cy="2038242"/>
          </a:xfrm>
          <a:prstGeom prst="rect">
            <a:avLst/>
          </a:prstGeom>
        </p:spPr>
      </p:pic>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164758" y="465756"/>
            <a:ext cx="11862485" cy="830997"/>
          </a:xfrm>
          <a:prstGeom prst="rect">
            <a:avLst/>
          </a:prstGeom>
          <a:noFill/>
        </p:spPr>
        <p:txBody>
          <a:bodyPr wrap="square" rtlCol="0" anchor="ctr">
            <a:spAutoFit/>
          </a:bodyPr>
          <a:lstStyle/>
          <a:p>
            <a:pPr algn="ctr"/>
            <a:r>
              <a:rPr lang="en-US" sz="4800" b="1" dirty="0">
                <a:solidFill>
                  <a:srgbClr val="005CB9"/>
                </a:solidFill>
              </a:rPr>
              <a:t>Medical Cover Shifts</a:t>
            </a:r>
            <a:endParaRPr lang="en-AU" sz="3200" b="1" dirty="0">
              <a:solidFill>
                <a:srgbClr val="005CB9"/>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8344" t="2374" r="17094" b="10453"/>
          <a:stretch/>
        </p:blipFill>
        <p:spPr>
          <a:xfrm>
            <a:off x="2773680" y="2665388"/>
            <a:ext cx="2171700" cy="2038241"/>
          </a:xfrm>
          <a:prstGeom prst="rect">
            <a:avLst/>
          </a:prstGeom>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r="19629"/>
          <a:stretch/>
        </p:blipFill>
        <p:spPr>
          <a:xfrm>
            <a:off x="329515" y="2665388"/>
            <a:ext cx="2444165" cy="2038241"/>
          </a:xfrm>
          <a:prstGeom prst="rect">
            <a:avLst/>
          </a:prstGeom>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val="0"/>
              </a:ext>
            </a:extLst>
          </a:blip>
          <a:srcRect l="5812" r="14106"/>
          <a:stretch/>
        </p:blipFill>
        <p:spPr>
          <a:xfrm>
            <a:off x="7655637" y="2665387"/>
            <a:ext cx="2435714" cy="2038241"/>
          </a:xfrm>
          <a:prstGeom prst="rect">
            <a:avLst/>
          </a:prstGeom>
        </p:spPr>
      </p:pic>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l="4413" r="12324"/>
          <a:stretch/>
        </p:blipFill>
        <p:spPr>
          <a:xfrm>
            <a:off x="10061709" y="2665388"/>
            <a:ext cx="2130291" cy="2038241"/>
          </a:xfrm>
          <a:prstGeom prst="rect">
            <a:avLst/>
          </a:prstGeom>
        </p:spPr>
      </p:pic>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Rectangle 1"/>
          <p:cNvSpPr/>
          <p:nvPr/>
        </p:nvSpPr>
        <p:spPr>
          <a:xfrm>
            <a:off x="494272" y="1711278"/>
            <a:ext cx="11409028" cy="954107"/>
          </a:xfrm>
          <a:prstGeom prst="rect">
            <a:avLst/>
          </a:prstGeom>
        </p:spPr>
        <p:txBody>
          <a:bodyPr wrap="square" anchor="ctr">
            <a:spAutoFit/>
          </a:bodyPr>
          <a:lstStyle/>
          <a:p>
            <a:pPr lvl="0" algn="ctr"/>
            <a:r>
              <a:rPr lang="en-US" sz="2800" b="1" dirty="0">
                <a:solidFill>
                  <a:srgbClr val="005CB9"/>
                </a:solidFill>
              </a:rPr>
              <a:t>Dr Lynn Lai</a:t>
            </a:r>
            <a:endParaRPr lang="en-AU" sz="2800" b="1" dirty="0">
              <a:solidFill>
                <a:srgbClr val="005CB9"/>
              </a:solidFill>
            </a:endParaRPr>
          </a:p>
          <a:p>
            <a:pPr lvl="0" algn="ctr"/>
            <a:r>
              <a:rPr lang="en-US" sz="2800" b="1" dirty="0">
                <a:solidFill>
                  <a:srgbClr val="005CB9"/>
                </a:solidFill>
              </a:rPr>
              <a:t>Thursday 29</a:t>
            </a:r>
            <a:r>
              <a:rPr lang="en-US" sz="2800" b="1" baseline="30000" dirty="0">
                <a:solidFill>
                  <a:srgbClr val="005CB9"/>
                </a:solidFill>
              </a:rPr>
              <a:t>th</a:t>
            </a:r>
            <a:r>
              <a:rPr lang="en-US" sz="2800" b="1" dirty="0">
                <a:solidFill>
                  <a:srgbClr val="005CB9"/>
                </a:solidFill>
              </a:rPr>
              <a:t> August 2024</a:t>
            </a:r>
            <a:endParaRPr lang="en-AU" sz="2000" b="1" dirty="0">
              <a:solidFill>
                <a:srgbClr val="005CB9"/>
              </a:solidFill>
            </a:endParaRPr>
          </a:p>
        </p:txBody>
      </p:sp>
      <p:sp>
        <p:nvSpPr>
          <p:cNvPr id="6" name="TextBox 5">
            <a:extLst>
              <a:ext uri="{FF2B5EF4-FFF2-40B4-BE49-F238E27FC236}">
                <a16:creationId xmlns:a16="http://schemas.microsoft.com/office/drawing/2014/main" id="{6726C57B-4852-4556-9B4D-CC61C77F9A4C}"/>
              </a:ext>
            </a:extLst>
          </p:cNvPr>
          <p:cNvSpPr txBox="1"/>
          <p:nvPr/>
        </p:nvSpPr>
        <p:spPr>
          <a:xfrm>
            <a:off x="849356" y="5887597"/>
            <a:ext cx="5329022" cy="369332"/>
          </a:xfrm>
          <a:prstGeom prst="rect">
            <a:avLst/>
          </a:prstGeom>
          <a:noFill/>
        </p:spPr>
        <p:txBody>
          <a:bodyPr wrap="square" rtlCol="0">
            <a:spAutoFit/>
          </a:bodyPr>
          <a:lstStyle/>
          <a:p>
            <a:r>
              <a:rPr lang="en-US" dirty="0"/>
              <a:t>Slides adapted for Dr Carol Chong’s talk with thanks </a:t>
            </a:r>
            <a:endParaRPr lang="en-AU" dirty="0"/>
          </a:p>
        </p:txBody>
      </p:sp>
    </p:spTree>
    <p:extLst>
      <p:ext uri="{BB962C8B-B14F-4D97-AF65-F5344CB8AC3E}">
        <p14:creationId xmlns:p14="http://schemas.microsoft.com/office/powerpoint/2010/main" val="3619353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sp>
        <p:nvSpPr>
          <p:cNvPr id="6" name="TextBox 5"/>
          <p:cNvSpPr txBox="1"/>
          <p:nvPr/>
        </p:nvSpPr>
        <p:spPr>
          <a:xfrm>
            <a:off x="771868" y="250588"/>
            <a:ext cx="6359136" cy="769441"/>
          </a:xfrm>
          <a:prstGeom prst="rect">
            <a:avLst/>
          </a:prstGeom>
          <a:noFill/>
        </p:spPr>
        <p:txBody>
          <a:bodyPr wrap="square" rtlCol="0">
            <a:spAutoFit/>
          </a:bodyPr>
          <a:lstStyle/>
          <a:p>
            <a:r>
              <a:rPr lang="en-US" sz="4400" b="1" dirty="0">
                <a:solidFill>
                  <a:srgbClr val="005CB9"/>
                </a:solidFill>
                <a:ea typeface="+mj-ea"/>
                <a:cs typeface="+mj-cs"/>
              </a:rPr>
              <a:t>MEDTASKER/ PAGER</a:t>
            </a:r>
            <a:endParaRPr lang="en-AU" sz="4267" b="1" dirty="0">
              <a:solidFill>
                <a:srgbClr val="005CB9"/>
              </a:solidFill>
            </a:endParaRPr>
          </a:p>
        </p:txBody>
      </p:sp>
      <p:sp>
        <p:nvSpPr>
          <p:cNvPr id="8" name="TextBox 7"/>
          <p:cNvSpPr txBox="1"/>
          <p:nvPr/>
        </p:nvSpPr>
        <p:spPr>
          <a:xfrm>
            <a:off x="842039" y="1210428"/>
            <a:ext cx="10139533" cy="5743111"/>
          </a:xfrm>
          <a:prstGeom prst="rect">
            <a:avLst/>
          </a:prstGeom>
          <a:noFill/>
        </p:spPr>
        <p:txBody>
          <a:bodyPr wrap="square" rtlCol="0">
            <a:spAutoFit/>
          </a:bodyPr>
          <a:lstStyle/>
          <a:p>
            <a:pPr lvl="0" defTabSz="914309">
              <a:spcBef>
                <a:spcPct val="20000"/>
              </a:spcBef>
            </a:pPr>
            <a:r>
              <a:rPr lang="en-US" sz="5400" dirty="0"/>
              <a:t>To avoid disruptions, please</a:t>
            </a:r>
          </a:p>
          <a:p>
            <a:pPr marL="342866" lvl="0" indent="-342866" defTabSz="914309">
              <a:spcBef>
                <a:spcPct val="20000"/>
              </a:spcBef>
              <a:buFont typeface="Arial" panose="020B0604020202020204" pitchFamily="34" charset="0"/>
              <a:buChar char="•"/>
            </a:pPr>
            <a:r>
              <a:rPr lang="en-US" sz="5400" dirty="0"/>
              <a:t>Divert your </a:t>
            </a:r>
            <a:r>
              <a:rPr lang="en-US" sz="5400" dirty="0" err="1"/>
              <a:t>Medtasker</a:t>
            </a:r>
            <a:r>
              <a:rPr lang="en-US" sz="5400" dirty="0"/>
              <a:t> </a:t>
            </a:r>
          </a:p>
          <a:p>
            <a:pPr marL="342866" lvl="0" indent="-342866" defTabSz="914309">
              <a:spcBef>
                <a:spcPct val="20000"/>
              </a:spcBef>
              <a:buFont typeface="Arial" panose="020B0604020202020204" pitchFamily="34" charset="0"/>
              <a:buChar char="•"/>
            </a:pPr>
            <a:r>
              <a:rPr lang="en-US" sz="5400" dirty="0"/>
              <a:t>Put pager on silence</a:t>
            </a:r>
          </a:p>
          <a:p>
            <a:pPr marL="342866" lvl="0" indent="-342866" defTabSz="914309">
              <a:spcBef>
                <a:spcPct val="20000"/>
              </a:spcBef>
              <a:buFont typeface="Arial" panose="020B0604020202020204" pitchFamily="34" charset="0"/>
              <a:buChar char="•"/>
            </a:pPr>
            <a:r>
              <a:rPr lang="en-US" sz="5400" dirty="0"/>
              <a:t>This is a protected HMO Education session</a:t>
            </a:r>
          </a:p>
          <a:p>
            <a:pPr marL="342866" lvl="0" indent="-342866" algn="ctr" defTabSz="914309">
              <a:spcBef>
                <a:spcPct val="20000"/>
              </a:spcBef>
              <a:buFont typeface="Arial" panose="020B0604020202020204" pitchFamily="34" charset="0"/>
              <a:buChar char="•"/>
            </a:pPr>
            <a:endParaRPr lang="en-AU" sz="5400"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Tree>
    <p:extLst>
      <p:ext uri="{BB962C8B-B14F-4D97-AF65-F5344CB8AC3E}">
        <p14:creationId xmlns:p14="http://schemas.microsoft.com/office/powerpoint/2010/main" val="3668013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sp>
        <p:nvSpPr>
          <p:cNvPr id="6" name="TextBox 5"/>
          <p:cNvSpPr txBox="1"/>
          <p:nvPr/>
        </p:nvSpPr>
        <p:spPr>
          <a:xfrm>
            <a:off x="746701" y="208643"/>
            <a:ext cx="9655648" cy="769441"/>
          </a:xfrm>
          <a:prstGeom prst="rect">
            <a:avLst/>
          </a:prstGeom>
          <a:noFill/>
        </p:spPr>
        <p:txBody>
          <a:bodyPr wrap="square" rtlCol="0">
            <a:spAutoFit/>
          </a:bodyPr>
          <a:lstStyle/>
          <a:p>
            <a:r>
              <a:rPr lang="en-AU" sz="4400" b="1" dirty="0">
                <a:solidFill>
                  <a:srgbClr val="005CB9"/>
                </a:solidFill>
                <a:ea typeface="+mj-ea"/>
                <a:cs typeface="+mj-cs"/>
              </a:rPr>
              <a:t>Learning Domains &amp; Standards</a:t>
            </a:r>
            <a:endParaRPr lang="en-AU" sz="4267" b="1" dirty="0">
              <a:solidFill>
                <a:srgbClr val="005CB9"/>
              </a:solidFill>
            </a:endParaRPr>
          </a:p>
        </p:txBody>
      </p:sp>
      <p:sp>
        <p:nvSpPr>
          <p:cNvPr id="8" name="TextBox 7"/>
          <p:cNvSpPr txBox="1"/>
          <p:nvPr/>
        </p:nvSpPr>
        <p:spPr>
          <a:xfrm>
            <a:off x="842039" y="1210428"/>
            <a:ext cx="10139533" cy="4493538"/>
          </a:xfrm>
          <a:prstGeom prst="rect">
            <a:avLst/>
          </a:prstGeom>
          <a:noFill/>
        </p:spPr>
        <p:txBody>
          <a:bodyPr wrap="square" rtlCol="0">
            <a:spAutoFit/>
          </a:bodyPr>
          <a:lstStyle/>
          <a:p>
            <a:pPr marL="342866" lvl="0" indent="-342866" defTabSz="914309">
              <a:spcBef>
                <a:spcPct val="20000"/>
              </a:spcBef>
              <a:buFont typeface="Arial" panose="020B0604020202020204" pitchFamily="34" charset="0"/>
              <a:buChar char="•"/>
            </a:pPr>
            <a:r>
              <a:rPr lang="en-AU" sz="2000" dirty="0"/>
              <a:t>This presentation addresses the following domains of the national AMC Framework for Prevocational (PGY1 and PGY2) Medical Training: </a:t>
            </a:r>
          </a:p>
          <a:p>
            <a:pPr lvl="1" defTabSz="914309">
              <a:spcBef>
                <a:spcPct val="20000"/>
              </a:spcBef>
            </a:pPr>
            <a:endParaRPr lang="en-AU" sz="1000" dirty="0">
              <a:hlinkClick r:id="rId3" action="ppaction://hlinkfile"/>
            </a:endParaRPr>
          </a:p>
          <a:p>
            <a:pPr lvl="1" defTabSz="914309">
              <a:spcBef>
                <a:spcPct val="20000"/>
              </a:spcBef>
            </a:pPr>
            <a:r>
              <a:rPr lang="en-AU" sz="1000" dirty="0">
                <a:hlinkClick r:id="rId4"/>
              </a:rPr>
              <a:t>Domain 1. Practitioner </a:t>
            </a:r>
            <a:endParaRPr lang="en-AU" sz="1000" dirty="0"/>
          </a:p>
          <a:p>
            <a:pPr lvl="1" defTabSz="914309">
              <a:spcBef>
                <a:spcPct val="20000"/>
              </a:spcBef>
            </a:pPr>
            <a:r>
              <a:rPr lang="en-AU" sz="1000" dirty="0"/>
              <a:t>1. Make evidence-informed management decisions and referrals using principles of shared decision-making with patients, carers and health care team.</a:t>
            </a:r>
          </a:p>
          <a:p>
            <a:pPr lvl="1" defTabSz="914309">
              <a:spcBef>
                <a:spcPct val="20000"/>
              </a:spcBef>
            </a:pPr>
            <a:r>
              <a:rPr lang="en-AU" sz="1000" dirty="0"/>
              <a:t>2. Recognise, assess, communicate and escalate as required, and provide immediate management to deteriorating and critically unwell patients.</a:t>
            </a:r>
          </a:p>
          <a:p>
            <a:pPr lvl="1" defTabSz="914309">
              <a:spcBef>
                <a:spcPct val="20000"/>
              </a:spcBef>
            </a:pPr>
            <a:r>
              <a:rPr lang="en-AU" sz="1000" dirty="0">
                <a:hlinkClick r:id="rId5"/>
              </a:rPr>
              <a:t>Domain 2. Professional &amp; Leader</a:t>
            </a:r>
            <a:endParaRPr lang="en-AU" sz="1000" dirty="0"/>
          </a:p>
          <a:p>
            <a:pPr lvl="1" defTabSz="914309">
              <a:spcBef>
                <a:spcPct val="20000"/>
              </a:spcBef>
            </a:pPr>
            <a:r>
              <a:rPr lang="en-AU" sz="1000" dirty="0"/>
              <a:t>1. Take increasing responsibility for patient care, while recognising the limits of their expertise and involving other professionals as needed to contribute to patient care.</a:t>
            </a:r>
          </a:p>
          <a:p>
            <a:pPr lvl="1" defTabSz="914309">
              <a:spcBef>
                <a:spcPct val="20000"/>
              </a:spcBef>
            </a:pPr>
            <a:r>
              <a:rPr lang="en-AU" sz="1000" dirty="0"/>
              <a:t>2. Effectively manage time and workload demands, be punctual, and show ability to prioritise workload to manage patient outcomes and health service functions.</a:t>
            </a:r>
          </a:p>
          <a:p>
            <a:pPr lvl="1" defTabSz="914309">
              <a:spcBef>
                <a:spcPct val="20000"/>
              </a:spcBef>
            </a:pPr>
            <a:r>
              <a:rPr lang="en-AU" sz="1000" dirty="0">
                <a:hlinkClick r:id="rId6"/>
              </a:rPr>
              <a:t>Domain 3. Health Advocate</a:t>
            </a:r>
            <a:endParaRPr lang="en-AU" sz="1000" dirty="0"/>
          </a:p>
          <a:p>
            <a:pPr lvl="1" defTabSz="914309">
              <a:spcBef>
                <a:spcPct val="20000"/>
              </a:spcBef>
            </a:pPr>
            <a:r>
              <a:rPr lang="en-AU" sz="1000" dirty="0"/>
              <a:t>1. Incorporate disease prevention, relevant health promotion and health surveillance into interactions with individual patients, including screening for common diseases, chronic conditions, and discussions of healthcare behaviours with patients.</a:t>
            </a:r>
          </a:p>
          <a:p>
            <a:pPr lvl="1" defTabSz="914309">
              <a:spcBef>
                <a:spcPct val="20000"/>
              </a:spcBef>
            </a:pPr>
            <a:r>
              <a:rPr lang="en-AU" sz="1000" dirty="0"/>
              <a:t>2. Demonstrate culturally safe practice with ongoing critical reflection of the impact of health practitioner’s knowledge, skills, attitudes, practising behaviours and power differentials in delivering safe, accessible and responsive healthcare free of racism and discrimination.</a:t>
            </a:r>
          </a:p>
          <a:p>
            <a:pPr lvl="1" defTabSz="914309">
              <a:spcBef>
                <a:spcPct val="20000"/>
              </a:spcBef>
            </a:pPr>
            <a:r>
              <a:rPr lang="en-AU" sz="1000" dirty="0">
                <a:hlinkClick r:id="rId7"/>
              </a:rPr>
              <a:t>Domain 4. Scientist and Scholar </a:t>
            </a:r>
            <a:endParaRPr lang="en-AU" sz="1000" dirty="0"/>
          </a:p>
          <a:p>
            <a:pPr lvl="1" defTabSz="914309">
              <a:spcBef>
                <a:spcPct val="20000"/>
              </a:spcBef>
            </a:pPr>
            <a:r>
              <a:rPr lang="en-AU" sz="1000" dirty="0"/>
              <a:t>1. Consolidate, expand and apply knowledge of the aetiology, pathology, clinical features, natural history and prognosis of common and important presentations in a variety of stages of life and settings.</a:t>
            </a:r>
          </a:p>
          <a:p>
            <a:pPr lvl="1" defTabSz="914309">
              <a:spcBef>
                <a:spcPct val="20000"/>
              </a:spcBef>
            </a:pPr>
            <a:r>
              <a:rPr lang="en-AU" sz="1000" dirty="0"/>
              <a:t>2. Access, critically appraise and apply evidence form the medical and scientific literature to clinical and professional practice.</a:t>
            </a:r>
          </a:p>
          <a:p>
            <a:pPr marL="400011" lvl="1" defTabSz="914309">
              <a:spcBef>
                <a:spcPct val="20000"/>
              </a:spcBef>
            </a:pPr>
            <a:endParaRPr lang="en-AU" sz="1000" dirty="0"/>
          </a:p>
          <a:p>
            <a:pPr marL="400044" lvl="0" indent="-342900" defTabSz="914309">
              <a:spcBef>
                <a:spcPct val="20000"/>
              </a:spcBef>
              <a:buFont typeface="Arial" panose="020B0604020202020204" pitchFamily="34" charset="0"/>
              <a:buChar char="•"/>
            </a:pPr>
            <a:r>
              <a:rPr lang="en-AU" sz="2000" dirty="0"/>
              <a:t>This presentation is aligned with the following </a:t>
            </a:r>
            <a:r>
              <a:rPr lang="en-AU" sz="2000" dirty="0">
                <a:hlinkClick r:id="rId8"/>
              </a:rPr>
              <a:t>NSQHS Standards</a:t>
            </a:r>
            <a:r>
              <a:rPr lang="en-AU" sz="2000" dirty="0"/>
              <a:t>:</a:t>
            </a:r>
          </a:p>
          <a:p>
            <a:pPr marL="742911" lvl="1" indent="-342900" defTabSz="914309">
              <a:spcBef>
                <a:spcPct val="20000"/>
              </a:spcBef>
              <a:buFont typeface="Arial" panose="020B0604020202020204" pitchFamily="34" charset="0"/>
              <a:buAutoNum type="arabicPeriod"/>
            </a:pPr>
            <a:r>
              <a:rPr lang="en-AU" sz="1000" dirty="0"/>
              <a:t>The health service organisation ensures that information and decision support tools for medicines are available to clinicians.</a:t>
            </a:r>
          </a:p>
          <a:p>
            <a:pPr marL="742911" lvl="1" indent="-342900" defTabSz="914309">
              <a:spcBef>
                <a:spcPct val="20000"/>
              </a:spcBef>
              <a:buFont typeface="Arial" panose="020B0604020202020204" pitchFamily="34" charset="0"/>
              <a:buAutoNum type="arabicPeriod"/>
            </a:pPr>
            <a:r>
              <a:rPr lang="en-AU" sz="1000" dirty="0"/>
              <a:t>Clinicians work collaboratively to plan and deliver comprehensive care.</a:t>
            </a:r>
            <a:endParaRPr lang="en-AU" sz="2133" dirty="0"/>
          </a:p>
        </p:txBody>
      </p:sp>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Tree>
    <p:extLst>
      <p:ext uri="{BB962C8B-B14F-4D97-AF65-F5344CB8AC3E}">
        <p14:creationId xmlns:p14="http://schemas.microsoft.com/office/powerpoint/2010/main" val="248129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General tips</a:t>
            </a:r>
            <a:endParaRPr lang="en-AU" sz="4267" b="1" dirty="0">
              <a:solidFill>
                <a:srgbClr val="005CB9"/>
              </a:solidFill>
            </a:endParaRPr>
          </a:p>
        </p:txBody>
      </p:sp>
      <p:sp>
        <p:nvSpPr>
          <p:cNvPr id="8" name="TextBox 7"/>
          <p:cNvSpPr txBox="1"/>
          <p:nvPr/>
        </p:nvSpPr>
        <p:spPr>
          <a:xfrm>
            <a:off x="842039" y="1210428"/>
            <a:ext cx="10139533" cy="2718180"/>
          </a:xfrm>
          <a:prstGeom prst="rect">
            <a:avLst/>
          </a:prstGeom>
          <a:noFill/>
        </p:spPr>
        <p:txBody>
          <a:bodyPr wrap="square" rtlCol="0">
            <a:spAutoFit/>
          </a:bodyPr>
          <a:lstStyle/>
          <a:p>
            <a:pPr marL="380990" indent="-380990">
              <a:buFont typeface="Arial" panose="020B0604020202020204" pitchFamily="34" charset="0"/>
              <a:buChar char="•"/>
            </a:pPr>
            <a:r>
              <a:rPr lang="en-AU" sz="2133" dirty="0"/>
              <a:t>There is always help when you need it – don’t be afraid to escalate</a:t>
            </a:r>
          </a:p>
          <a:p>
            <a:pPr marL="838190" lvl="1" indent="-380990">
              <a:buFont typeface="Arial" panose="020B0604020202020204" pitchFamily="34" charset="0"/>
              <a:buChar char="•"/>
            </a:pPr>
            <a:r>
              <a:rPr lang="en-AU" sz="2133" dirty="0" err="1"/>
              <a:t>Periop</a:t>
            </a:r>
            <a:r>
              <a:rPr lang="en-AU" sz="2133" dirty="0"/>
              <a:t> and ICU reg on site</a:t>
            </a:r>
          </a:p>
          <a:p>
            <a:pPr marL="838190" lvl="1" indent="-380990">
              <a:buFont typeface="Arial" panose="020B0604020202020204" pitchFamily="34" charset="0"/>
              <a:buChar char="•"/>
            </a:pPr>
            <a:r>
              <a:rPr lang="en-AU" sz="2133" dirty="0"/>
              <a:t>Consultant and specialty regs on call</a:t>
            </a:r>
          </a:p>
          <a:p>
            <a:pPr marL="380990" indent="-380990">
              <a:buFont typeface="Arial" panose="020B0604020202020204" pitchFamily="34" charset="0"/>
              <a:buChar char="•"/>
            </a:pPr>
            <a:r>
              <a:rPr lang="en-AU" sz="2133" dirty="0"/>
              <a:t>Call a MET Call if you are worried</a:t>
            </a:r>
          </a:p>
          <a:p>
            <a:pPr marL="380990" indent="-380990">
              <a:buFont typeface="Arial" panose="020B0604020202020204" pitchFamily="34" charset="0"/>
              <a:buChar char="•"/>
            </a:pPr>
            <a:r>
              <a:rPr lang="en-AU" sz="2133" dirty="0"/>
              <a:t>Prioritisation is key - you can only do one thing at a time!</a:t>
            </a:r>
          </a:p>
          <a:p>
            <a:pPr marL="380990" indent="-380990">
              <a:buFont typeface="Arial" panose="020B0604020202020204" pitchFamily="34" charset="0"/>
              <a:buChar char="•"/>
            </a:pPr>
            <a:r>
              <a:rPr lang="en-AU" sz="2133" dirty="0"/>
              <a:t>Let nurses know how long you’ll be roughly</a:t>
            </a:r>
          </a:p>
          <a:p>
            <a:pPr marL="380990" indent="-380990">
              <a:buFont typeface="Arial" panose="020B0604020202020204" pitchFamily="34" charset="0"/>
              <a:buChar char="•"/>
            </a:pPr>
            <a:r>
              <a:rPr lang="en-AU" sz="2133" dirty="0"/>
              <a:t>And most importantly – stay caffeinated </a:t>
            </a:r>
          </a:p>
          <a:p>
            <a:pPr marL="380990" indent="-380990">
              <a:buFont typeface="Arial" panose="020B0604020202020204" pitchFamily="34" charset="0"/>
              <a:buChar char="•"/>
            </a:pPr>
            <a:endParaRPr lang="en-AU" sz="2133"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9" name="Picture 8" descr="A screenshot of a social media post&#10;&#10;Description automatically generated">
            <a:extLst>
              <a:ext uri="{FF2B5EF4-FFF2-40B4-BE49-F238E27FC236}">
                <a16:creationId xmlns:a16="http://schemas.microsoft.com/office/drawing/2014/main" id="{F9798CCD-110C-F9BC-7C88-CC7972BDC5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1891" y="1685291"/>
            <a:ext cx="3217390" cy="5105368"/>
          </a:xfrm>
          <a:prstGeom prst="rect">
            <a:avLst/>
          </a:prstGeom>
        </p:spPr>
      </p:pic>
    </p:spTree>
    <p:extLst>
      <p:ext uri="{BB962C8B-B14F-4D97-AF65-F5344CB8AC3E}">
        <p14:creationId xmlns:p14="http://schemas.microsoft.com/office/powerpoint/2010/main" val="161516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Useful resources</a:t>
            </a:r>
            <a:endParaRPr lang="en-AU" sz="4267" b="1" dirty="0">
              <a:solidFill>
                <a:srgbClr val="005CB9"/>
              </a:solidFill>
            </a:endParaRPr>
          </a:p>
        </p:txBody>
      </p:sp>
      <p:sp>
        <p:nvSpPr>
          <p:cNvPr id="8" name="TextBox 7"/>
          <p:cNvSpPr txBox="1"/>
          <p:nvPr/>
        </p:nvSpPr>
        <p:spPr>
          <a:xfrm>
            <a:off x="842039" y="1210428"/>
            <a:ext cx="7611679" cy="5015797"/>
          </a:xfrm>
          <a:prstGeom prst="rect">
            <a:avLst/>
          </a:prstGeom>
          <a:noFill/>
        </p:spPr>
        <p:txBody>
          <a:bodyPr wrap="square" rtlCol="0">
            <a:spAutoFit/>
          </a:bodyPr>
          <a:lstStyle/>
          <a:p>
            <a:pPr marL="380990" indent="-380990">
              <a:buFont typeface="Arial" panose="020B0604020202020204" pitchFamily="34" charset="0"/>
              <a:buChar char="•"/>
            </a:pPr>
            <a:r>
              <a:rPr lang="en-AU" sz="2133" b="1" dirty="0"/>
              <a:t>Therapeutic guidelines</a:t>
            </a:r>
          </a:p>
          <a:p>
            <a:pPr marL="838190" lvl="1" indent="-380990">
              <a:buFont typeface="Arial" panose="020B0604020202020204" pitchFamily="34" charset="0"/>
              <a:buChar char="•"/>
            </a:pPr>
            <a:r>
              <a:rPr lang="en-AU" sz="2133" dirty="0"/>
              <a:t>Download the app</a:t>
            </a:r>
          </a:p>
          <a:p>
            <a:pPr marL="838190" lvl="1" indent="-380990">
              <a:buFont typeface="Arial" panose="020B0604020202020204" pitchFamily="34" charset="0"/>
              <a:buChar char="•"/>
            </a:pPr>
            <a:r>
              <a:rPr lang="en-AU" sz="2133" dirty="0"/>
              <a:t>To get token – via any Northern Health computer located on site at Northern Hospital Epping, Broadmeadows Hospital, Bundoora &amp; Craigieburn visit the following URL: </a:t>
            </a:r>
            <a:r>
              <a:rPr lang="en-AU" sz="2133" dirty="0">
                <a:hlinkClick r:id="rId3"/>
              </a:rPr>
              <a:t>https://</a:t>
            </a:r>
            <a:r>
              <a:rPr lang="en-AU" sz="2133" dirty="0" err="1">
                <a:hlinkClick r:id="rId3"/>
              </a:rPr>
              <a:t>tgldcdp.tg.org.au</a:t>
            </a:r>
            <a:r>
              <a:rPr lang="en-AU" sz="2133" dirty="0">
                <a:hlinkClick r:id="rId3"/>
              </a:rPr>
              <a:t>/</a:t>
            </a:r>
            <a:r>
              <a:rPr lang="en-AU" sz="2133" dirty="0" err="1">
                <a:hlinkClick r:id="rId3"/>
              </a:rPr>
              <a:t>tokenUserDetails</a:t>
            </a:r>
            <a:endParaRPr lang="en-AU" sz="2133" dirty="0"/>
          </a:p>
          <a:p>
            <a:pPr marL="380990" indent="-380990">
              <a:buFont typeface="Arial" panose="020B0604020202020204" pitchFamily="34" charset="0"/>
              <a:buChar char="•"/>
            </a:pPr>
            <a:r>
              <a:rPr lang="en-AU" sz="2133" b="1" dirty="0"/>
              <a:t>UpToDate</a:t>
            </a:r>
          </a:p>
          <a:p>
            <a:pPr marL="838190" lvl="1" indent="-380990">
              <a:buFont typeface="Arial" panose="020B0604020202020204" pitchFamily="34" charset="0"/>
              <a:buChar char="•"/>
            </a:pPr>
            <a:r>
              <a:rPr lang="en-AU" sz="2133" dirty="0"/>
              <a:t>Download the app</a:t>
            </a:r>
          </a:p>
          <a:p>
            <a:pPr marL="838190" lvl="1" indent="-380990">
              <a:buFont typeface="Arial" panose="020B0604020202020204" pitchFamily="34" charset="0"/>
              <a:buChar char="•"/>
            </a:pPr>
            <a:r>
              <a:rPr lang="en-AU" sz="2133" dirty="0"/>
              <a:t>Create your personal account</a:t>
            </a:r>
          </a:p>
          <a:p>
            <a:pPr marL="838190" lvl="1" indent="-380990">
              <a:buFont typeface="Arial" panose="020B0604020202020204" pitchFamily="34" charset="0"/>
              <a:buChar char="•"/>
            </a:pPr>
            <a:r>
              <a:rPr lang="en-AU" sz="2133" dirty="0"/>
              <a:t>Log onto UpToDate via a Northern Health computer will give you free access for a few months – can be extended each time you log in via a NH computer/network</a:t>
            </a:r>
          </a:p>
          <a:p>
            <a:pPr marL="380990" indent="-380990">
              <a:buFont typeface="Arial" panose="020B0604020202020204" pitchFamily="34" charset="0"/>
              <a:buChar char="•"/>
            </a:pPr>
            <a:r>
              <a:rPr lang="en-AU" sz="2133" b="1" dirty="0"/>
              <a:t>Australian Medicine Handbook</a:t>
            </a:r>
          </a:p>
          <a:p>
            <a:pPr marL="838190" lvl="1" indent="-380990">
              <a:buFont typeface="Arial" panose="020B0604020202020204" pitchFamily="34" charset="0"/>
              <a:buChar char="•"/>
            </a:pPr>
            <a:r>
              <a:rPr lang="en-AU" sz="2133" dirty="0"/>
              <a:t>Obtain access via </a:t>
            </a:r>
            <a:r>
              <a:rPr lang="en-AU" sz="2133" u="sng" dirty="0"/>
              <a:t>Clinicians Health Channel </a:t>
            </a:r>
            <a:r>
              <a:rPr lang="en-AU" sz="2133" dirty="0"/>
              <a:t>Victoria</a:t>
            </a:r>
          </a:p>
          <a:p>
            <a:pPr marL="838190" lvl="1" indent="-380990">
              <a:buFont typeface="Arial" panose="020B0604020202020204" pitchFamily="34" charset="0"/>
              <a:buChar char="•"/>
            </a:pPr>
            <a:r>
              <a:rPr lang="en-AU" sz="2133" dirty="0"/>
              <a:t>Save the web page to your home screen as a short cut</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3" name="Picture 2" descr="A screenshot of a phone&#10;&#10;Description automatically generated">
            <a:extLst>
              <a:ext uri="{FF2B5EF4-FFF2-40B4-BE49-F238E27FC236}">
                <a16:creationId xmlns:a16="http://schemas.microsoft.com/office/drawing/2014/main" id="{745A0C86-7D61-295B-E311-487C445540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05234" y="0"/>
            <a:ext cx="3217389" cy="6973504"/>
          </a:xfrm>
          <a:prstGeom prst="rect">
            <a:avLst/>
          </a:prstGeom>
        </p:spPr>
      </p:pic>
      <p:sp>
        <p:nvSpPr>
          <p:cNvPr id="5" name="Rectangle 4">
            <a:extLst>
              <a:ext uri="{FF2B5EF4-FFF2-40B4-BE49-F238E27FC236}">
                <a16:creationId xmlns:a16="http://schemas.microsoft.com/office/drawing/2014/main" id="{9EC1B99B-5BDB-D412-3341-69846AE61E42}"/>
              </a:ext>
            </a:extLst>
          </p:cNvPr>
          <p:cNvSpPr/>
          <p:nvPr/>
        </p:nvSpPr>
        <p:spPr>
          <a:xfrm>
            <a:off x="9242611" y="2303929"/>
            <a:ext cx="717177" cy="770965"/>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3BAF4C53-7E73-DDD3-B715-6F73FB9721C5}"/>
              </a:ext>
            </a:extLst>
          </p:cNvPr>
          <p:cNvSpPr/>
          <p:nvPr/>
        </p:nvSpPr>
        <p:spPr>
          <a:xfrm>
            <a:off x="10022541" y="3074894"/>
            <a:ext cx="1397592" cy="78889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4089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sp>
        <p:nvSpPr>
          <p:cNvPr id="6" name="TextBox 5"/>
          <p:cNvSpPr txBox="1"/>
          <p:nvPr/>
        </p:nvSpPr>
        <p:spPr>
          <a:xfrm>
            <a:off x="771868" y="250588"/>
            <a:ext cx="6359136" cy="769441"/>
          </a:xfrm>
          <a:prstGeom prst="rect">
            <a:avLst/>
          </a:prstGeom>
          <a:noFill/>
        </p:spPr>
        <p:txBody>
          <a:bodyPr wrap="square" rtlCol="0">
            <a:spAutoFit/>
          </a:bodyPr>
          <a:lstStyle/>
          <a:p>
            <a:r>
              <a:rPr lang="en-US" sz="4400" b="1" dirty="0">
                <a:solidFill>
                  <a:srgbClr val="005CB9"/>
                </a:solidFill>
                <a:ea typeface="+mj-ea"/>
                <a:cs typeface="+mj-cs"/>
              </a:rPr>
              <a:t>What we will cover today</a:t>
            </a:r>
            <a:endParaRPr lang="en-AU" sz="4267" b="1" dirty="0">
              <a:solidFill>
                <a:srgbClr val="005CB9"/>
              </a:solidFill>
            </a:endParaRPr>
          </a:p>
        </p:txBody>
      </p:sp>
      <p:sp>
        <p:nvSpPr>
          <p:cNvPr id="8" name="TextBox 7"/>
          <p:cNvSpPr txBox="1"/>
          <p:nvPr/>
        </p:nvSpPr>
        <p:spPr>
          <a:xfrm>
            <a:off x="842039" y="1210428"/>
            <a:ext cx="10139533" cy="2061718"/>
          </a:xfrm>
          <a:prstGeom prst="rect">
            <a:avLst/>
          </a:prstGeom>
          <a:noFill/>
        </p:spPr>
        <p:txBody>
          <a:bodyPr wrap="square" rtlCol="0">
            <a:spAutoFit/>
          </a:bodyPr>
          <a:lstStyle/>
          <a:p>
            <a:pPr marL="457200" indent="-457200">
              <a:buFont typeface="+mj-lt"/>
              <a:buAutoNum type="arabicPeriod"/>
            </a:pPr>
            <a:r>
              <a:rPr lang="en-AU" sz="2133" dirty="0"/>
              <a:t>Hypertension</a:t>
            </a:r>
          </a:p>
          <a:p>
            <a:pPr marL="457200" indent="-457200">
              <a:buFont typeface="+mj-lt"/>
              <a:buAutoNum type="arabicPeriod"/>
            </a:pPr>
            <a:r>
              <a:rPr lang="en-AU" sz="2133" dirty="0"/>
              <a:t>Hypotension</a:t>
            </a:r>
          </a:p>
          <a:p>
            <a:pPr marL="457200" indent="-457200">
              <a:buFont typeface="+mj-lt"/>
              <a:buAutoNum type="arabicPeriod"/>
            </a:pPr>
            <a:r>
              <a:rPr lang="en-AU" sz="2133" dirty="0"/>
              <a:t>Hyperkalaemia</a:t>
            </a:r>
          </a:p>
          <a:p>
            <a:pPr marL="457200" indent="-457200">
              <a:buFont typeface="+mj-lt"/>
              <a:buAutoNum type="arabicPeriod"/>
            </a:pPr>
            <a:r>
              <a:rPr lang="en-AU" sz="2133" dirty="0"/>
              <a:t>Hypokalaemia</a:t>
            </a:r>
          </a:p>
          <a:p>
            <a:pPr marL="457200" indent="-457200">
              <a:buFont typeface="+mj-lt"/>
              <a:buAutoNum type="arabicPeriod"/>
            </a:pPr>
            <a:r>
              <a:rPr lang="en-AU" sz="2133" dirty="0"/>
              <a:t>Delirium/agitation</a:t>
            </a:r>
          </a:p>
          <a:p>
            <a:pPr marL="457200" indent="-457200">
              <a:buFont typeface="+mj-lt"/>
              <a:buAutoNum type="arabicPeriod"/>
            </a:pPr>
            <a:endParaRPr lang="en-AU" sz="2133"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2" name="Picture 1" descr="A black device with a screen&#10;&#10;Description automatically generated">
            <a:extLst>
              <a:ext uri="{FF2B5EF4-FFF2-40B4-BE49-F238E27FC236}">
                <a16:creationId xmlns:a16="http://schemas.microsoft.com/office/drawing/2014/main" id="{DC53548C-D319-1BE0-99C7-D596A8F657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21679" y="1446818"/>
            <a:ext cx="3668085" cy="3292746"/>
          </a:xfrm>
          <a:prstGeom prst="rect">
            <a:avLst/>
          </a:prstGeom>
        </p:spPr>
      </p:pic>
      <p:sp>
        <p:nvSpPr>
          <p:cNvPr id="9" name="TextBox 8">
            <a:extLst>
              <a:ext uri="{FF2B5EF4-FFF2-40B4-BE49-F238E27FC236}">
                <a16:creationId xmlns:a16="http://schemas.microsoft.com/office/drawing/2014/main" id="{7544B132-94B2-427C-9CFA-5F66B39F6DB5}"/>
              </a:ext>
            </a:extLst>
          </p:cNvPr>
          <p:cNvSpPr txBox="1"/>
          <p:nvPr/>
        </p:nvSpPr>
        <p:spPr>
          <a:xfrm>
            <a:off x="865833" y="5778905"/>
            <a:ext cx="5329022" cy="369332"/>
          </a:xfrm>
          <a:prstGeom prst="rect">
            <a:avLst/>
          </a:prstGeom>
          <a:noFill/>
        </p:spPr>
        <p:txBody>
          <a:bodyPr wrap="square" rtlCol="0">
            <a:spAutoFit/>
          </a:bodyPr>
          <a:lstStyle/>
          <a:p>
            <a:r>
              <a:rPr lang="en-US" dirty="0"/>
              <a:t>Slides adapted for Dr Carol Chong’s talk with thanks </a:t>
            </a:r>
            <a:endParaRPr lang="en-AU" dirty="0"/>
          </a:p>
        </p:txBody>
      </p:sp>
    </p:spTree>
    <p:extLst>
      <p:ext uri="{BB962C8B-B14F-4D97-AF65-F5344CB8AC3E}">
        <p14:creationId xmlns:p14="http://schemas.microsoft.com/office/powerpoint/2010/main" val="34037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1949" y="2665386"/>
            <a:ext cx="3057119" cy="2038242"/>
          </a:xfrm>
          <a:prstGeom prst="rect">
            <a:avLst/>
          </a:prstGeom>
        </p:spPr>
      </p:pic>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164757" y="917194"/>
            <a:ext cx="11862485" cy="830997"/>
          </a:xfrm>
          <a:prstGeom prst="rect">
            <a:avLst/>
          </a:prstGeom>
          <a:noFill/>
        </p:spPr>
        <p:txBody>
          <a:bodyPr wrap="square" rtlCol="0" anchor="ctr">
            <a:spAutoFit/>
          </a:bodyPr>
          <a:lstStyle/>
          <a:p>
            <a:pPr algn="ctr"/>
            <a:r>
              <a:rPr lang="en-US" sz="4800" b="1" dirty="0">
                <a:solidFill>
                  <a:srgbClr val="005CB9"/>
                </a:solidFill>
              </a:rPr>
              <a:t>Hypertension</a:t>
            </a:r>
            <a:endParaRPr lang="en-AU" sz="3200" b="1" dirty="0">
              <a:solidFill>
                <a:srgbClr val="005CB9"/>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8344" t="2374" r="17094" b="10453"/>
          <a:stretch/>
        </p:blipFill>
        <p:spPr>
          <a:xfrm>
            <a:off x="2773680" y="2665388"/>
            <a:ext cx="2171700" cy="2038241"/>
          </a:xfrm>
          <a:prstGeom prst="rect">
            <a:avLst/>
          </a:prstGeom>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r="19629"/>
          <a:stretch/>
        </p:blipFill>
        <p:spPr>
          <a:xfrm>
            <a:off x="329515" y="2665388"/>
            <a:ext cx="2444165" cy="2038241"/>
          </a:xfrm>
          <a:prstGeom prst="rect">
            <a:avLst/>
          </a:prstGeom>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5812" r="14106"/>
          <a:stretch/>
        </p:blipFill>
        <p:spPr>
          <a:xfrm>
            <a:off x="7655637" y="2665387"/>
            <a:ext cx="2435714" cy="2038241"/>
          </a:xfrm>
          <a:prstGeom prst="rect">
            <a:avLst/>
          </a:prstGeom>
        </p:spPr>
      </p:pic>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4413" r="12324"/>
          <a:stretch/>
        </p:blipFill>
        <p:spPr>
          <a:xfrm>
            <a:off x="10061709" y="2665388"/>
            <a:ext cx="2130291" cy="2038241"/>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Tree>
    <p:extLst>
      <p:ext uri="{BB962C8B-B14F-4D97-AF65-F5344CB8AC3E}">
        <p14:creationId xmlns:p14="http://schemas.microsoft.com/office/powerpoint/2010/main" val="1857014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Hypertension</a:t>
            </a:r>
            <a:endParaRPr lang="en-AU" sz="4267" b="1" dirty="0">
              <a:solidFill>
                <a:srgbClr val="005CB9"/>
              </a:solidFill>
            </a:endParaRPr>
          </a:p>
        </p:txBody>
      </p:sp>
      <p:sp>
        <p:nvSpPr>
          <p:cNvPr id="8" name="TextBox 7"/>
          <p:cNvSpPr txBox="1"/>
          <p:nvPr/>
        </p:nvSpPr>
        <p:spPr>
          <a:xfrm>
            <a:off x="842039" y="1210428"/>
            <a:ext cx="10139533" cy="5344027"/>
          </a:xfrm>
          <a:prstGeom prst="rect">
            <a:avLst/>
          </a:prstGeom>
          <a:noFill/>
        </p:spPr>
        <p:txBody>
          <a:bodyPr wrap="square" rtlCol="0">
            <a:spAutoFit/>
          </a:bodyPr>
          <a:lstStyle/>
          <a:p>
            <a:pPr marL="380990" indent="-380990">
              <a:buFont typeface="Arial" panose="020B0604020202020204" pitchFamily="34" charset="0"/>
              <a:buChar char="•"/>
            </a:pPr>
            <a:r>
              <a:rPr lang="en-AU" sz="2133" dirty="0"/>
              <a:t>It is the threat to organ dysfunction that dictates the need for intervention, not the absolute BP level.</a:t>
            </a:r>
          </a:p>
          <a:p>
            <a:pPr marL="380990" indent="-380990">
              <a:buFont typeface="Arial" panose="020B0604020202020204" pitchFamily="34" charset="0"/>
              <a:buChar char="•"/>
            </a:pPr>
            <a:r>
              <a:rPr lang="en-AU" sz="2133" dirty="0"/>
              <a:t>The priority is to exclude acute end-organ damage (hypertensive emergency).</a:t>
            </a:r>
          </a:p>
          <a:p>
            <a:pPr marL="380990" indent="-380990">
              <a:buFont typeface="Arial" panose="020B0604020202020204" pitchFamily="34" charset="0"/>
              <a:buChar char="•"/>
            </a:pPr>
            <a:r>
              <a:rPr lang="en-AU" sz="2133" dirty="0"/>
              <a:t>Generally get worried if SBP &gt;220 mmHg</a:t>
            </a:r>
          </a:p>
          <a:p>
            <a:pPr marL="380990" indent="-380990">
              <a:buFont typeface="Arial" panose="020B0604020202020204" pitchFamily="34" charset="0"/>
              <a:buChar char="•"/>
            </a:pPr>
            <a:r>
              <a:rPr lang="en-AU" sz="2133" b="1" dirty="0"/>
              <a:t>Major threats to life</a:t>
            </a:r>
          </a:p>
          <a:p>
            <a:pPr marL="838190" lvl="1" indent="-380990">
              <a:buFont typeface="Arial" panose="020B0604020202020204" pitchFamily="34" charset="0"/>
              <a:buChar char="•"/>
            </a:pPr>
            <a:r>
              <a:rPr lang="en-AU" sz="2133" dirty="0"/>
              <a:t>Aortic dissection (sudden onset chest or back pain)</a:t>
            </a:r>
          </a:p>
          <a:p>
            <a:pPr marL="838190" lvl="1" indent="-380990">
              <a:buFont typeface="Arial" panose="020B0604020202020204" pitchFamily="34" charset="0"/>
              <a:buChar char="•"/>
            </a:pPr>
            <a:r>
              <a:rPr lang="en-AU" sz="2133" dirty="0"/>
              <a:t>Myocardial infarction (chest pain, arrhythmia) </a:t>
            </a:r>
          </a:p>
          <a:p>
            <a:pPr marL="838190" lvl="1" indent="-380990">
              <a:buFont typeface="Arial" panose="020B0604020202020204" pitchFamily="34" charset="0"/>
              <a:buChar char="•"/>
            </a:pPr>
            <a:r>
              <a:rPr lang="en-AU" sz="2133" dirty="0"/>
              <a:t>APO (dyspnoea, hypoxia)</a:t>
            </a:r>
          </a:p>
          <a:p>
            <a:pPr marL="838190" lvl="1" indent="-380990">
              <a:buFont typeface="Arial" panose="020B0604020202020204" pitchFamily="34" charset="0"/>
              <a:buChar char="•"/>
            </a:pPr>
            <a:r>
              <a:rPr lang="en-AU" sz="2133" dirty="0"/>
              <a:t>Subarachnoid haemorrhage (thunderclap headache)</a:t>
            </a:r>
          </a:p>
          <a:p>
            <a:pPr marL="838190" lvl="1" indent="-380990">
              <a:buFont typeface="Arial" panose="020B0604020202020204" pitchFamily="34" charset="0"/>
              <a:buChar char="•"/>
            </a:pPr>
            <a:r>
              <a:rPr lang="en-AU" sz="2133" dirty="0"/>
              <a:t>Pre-eclampsia/eclampsia (pregnant women)</a:t>
            </a:r>
          </a:p>
          <a:p>
            <a:pPr marL="838190" lvl="1" indent="-380990">
              <a:buFont typeface="Arial" panose="020B0604020202020204" pitchFamily="34" charset="0"/>
              <a:buChar char="•"/>
            </a:pPr>
            <a:r>
              <a:rPr lang="en-AU" sz="2133" dirty="0"/>
              <a:t>Hypertensive encephalopathy (vomiting, confusion, seizure)</a:t>
            </a:r>
          </a:p>
          <a:p>
            <a:pPr marL="838190" lvl="1" indent="-380990">
              <a:buFont typeface="Arial" panose="020B0604020202020204" pitchFamily="34" charset="0"/>
              <a:buChar char="•"/>
            </a:pPr>
            <a:r>
              <a:rPr lang="en-AU" sz="2133" dirty="0"/>
              <a:t>Catecholamine crisis (</a:t>
            </a:r>
            <a:r>
              <a:rPr lang="en-AU" sz="2133" dirty="0" err="1"/>
              <a:t>phaeo</a:t>
            </a:r>
            <a:r>
              <a:rPr lang="en-AU" sz="2133" dirty="0"/>
              <a:t>, cocaine/amphetamine, abrupt withdrawal from BB, clonidine or ACEI)</a:t>
            </a:r>
          </a:p>
          <a:p>
            <a:pPr marL="838190" lvl="1" indent="-380990">
              <a:buFont typeface="Arial" panose="020B0604020202020204" pitchFamily="34" charset="0"/>
              <a:buChar char="•"/>
            </a:pPr>
            <a:r>
              <a:rPr lang="en-AU" sz="2133" dirty="0"/>
              <a:t>Acute renal failure (check UO)</a:t>
            </a:r>
          </a:p>
          <a:p>
            <a:pPr marL="838190" lvl="1" indent="-380990">
              <a:buFont typeface="Arial" panose="020B0604020202020204" pitchFamily="34" charset="0"/>
              <a:buChar char="•"/>
            </a:pPr>
            <a:endParaRPr lang="en-AU" sz="2133" dirty="0"/>
          </a:p>
          <a:p>
            <a:pPr marL="838190" lvl="1" indent="-380990">
              <a:buFont typeface="Arial" panose="020B0604020202020204" pitchFamily="34" charset="0"/>
              <a:buChar char="•"/>
            </a:pPr>
            <a:endParaRPr lang="en-AU" sz="2133"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Tree>
    <p:extLst>
      <p:ext uri="{BB962C8B-B14F-4D97-AF65-F5344CB8AC3E}">
        <p14:creationId xmlns:p14="http://schemas.microsoft.com/office/powerpoint/2010/main" val="1889501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Hypertension</a:t>
            </a:r>
            <a:endParaRPr lang="en-AU" sz="4267" b="1" dirty="0">
              <a:solidFill>
                <a:srgbClr val="005CB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5" name="TextBox 4">
            <a:extLst>
              <a:ext uri="{FF2B5EF4-FFF2-40B4-BE49-F238E27FC236}">
                <a16:creationId xmlns:a16="http://schemas.microsoft.com/office/drawing/2014/main" id="{49EC2E06-F0D5-B2CB-57EE-6A08300F7693}"/>
              </a:ext>
            </a:extLst>
          </p:cNvPr>
          <p:cNvSpPr txBox="1"/>
          <p:nvPr/>
        </p:nvSpPr>
        <p:spPr>
          <a:xfrm>
            <a:off x="842039" y="1210428"/>
            <a:ext cx="10139533" cy="4154984"/>
          </a:xfrm>
          <a:prstGeom prst="rect">
            <a:avLst/>
          </a:prstGeom>
          <a:noFill/>
        </p:spPr>
        <p:txBody>
          <a:bodyPr wrap="square" rtlCol="0">
            <a:spAutoFit/>
          </a:bodyPr>
          <a:lstStyle/>
          <a:p>
            <a:pPr marL="380990" indent="-380990">
              <a:buFont typeface="Arial" panose="020B0604020202020204" pitchFamily="34" charset="0"/>
              <a:buChar char="•"/>
            </a:pPr>
            <a:r>
              <a:rPr lang="en-AU" sz="2400" dirty="0"/>
              <a:t>Initial assessment</a:t>
            </a:r>
          </a:p>
          <a:p>
            <a:pPr marL="838190" lvl="1" indent="-380990">
              <a:buFont typeface="Arial" panose="020B0604020202020204" pitchFamily="34" charset="0"/>
              <a:buChar char="•"/>
            </a:pPr>
            <a:r>
              <a:rPr lang="en-AU" sz="2400" dirty="0"/>
              <a:t>DRSABCDE</a:t>
            </a:r>
          </a:p>
          <a:p>
            <a:pPr marL="838190" lvl="1" indent="-380990">
              <a:buFont typeface="Arial" panose="020B0604020202020204" pitchFamily="34" charset="0"/>
              <a:buChar char="•"/>
            </a:pPr>
            <a:r>
              <a:rPr lang="en-AU" sz="2400" dirty="0"/>
              <a:t>Repeat BP in both arms (thoracic aortic dissection or aortic </a:t>
            </a:r>
            <a:r>
              <a:rPr lang="en-AU" sz="2400" dirty="0" err="1"/>
              <a:t>coaractation</a:t>
            </a:r>
            <a:r>
              <a:rPr lang="en-AU" sz="2400" dirty="0"/>
              <a:t>)</a:t>
            </a:r>
          </a:p>
          <a:p>
            <a:pPr marL="1295390" lvl="2" indent="-380990">
              <a:buFont typeface="Arial" panose="020B0604020202020204" pitchFamily="34" charset="0"/>
              <a:buChar char="•"/>
            </a:pPr>
            <a:r>
              <a:rPr lang="en-AU" sz="2400" dirty="0"/>
              <a:t>Make sure cuff size is correct for large patients</a:t>
            </a:r>
          </a:p>
          <a:p>
            <a:pPr marL="838190" lvl="1" indent="-380990">
              <a:buFont typeface="Arial" panose="020B0604020202020204" pitchFamily="34" charset="0"/>
              <a:buChar char="•"/>
            </a:pPr>
            <a:r>
              <a:rPr lang="en-AU" sz="2400" dirty="0"/>
              <a:t>If patient asymptomatic and no abnormal clinical signs – can repeat BP in 10 minutes</a:t>
            </a:r>
          </a:p>
          <a:p>
            <a:pPr marL="838190" lvl="1" indent="-380990">
              <a:buFont typeface="Arial" panose="020B0604020202020204" pitchFamily="34" charset="0"/>
              <a:buChar char="•"/>
            </a:pPr>
            <a:r>
              <a:rPr lang="en-AU" sz="2400" dirty="0"/>
              <a:t>What’s the HR? (HTN and bradycardia without beta-block may indicate increasing ICP)</a:t>
            </a:r>
          </a:p>
          <a:p>
            <a:pPr marL="838190" lvl="1" indent="-380990">
              <a:buFont typeface="Arial" panose="020B0604020202020204" pitchFamily="34" charset="0"/>
              <a:buChar char="•"/>
            </a:pPr>
            <a:r>
              <a:rPr lang="en-AU" sz="2400" dirty="0"/>
              <a:t>Is the patient in pain?</a:t>
            </a:r>
          </a:p>
          <a:p>
            <a:pPr marL="838190" lvl="1" indent="-380990">
              <a:buFont typeface="Arial" panose="020B0604020202020204" pitchFamily="34" charset="0"/>
              <a:buChar char="•"/>
            </a:pPr>
            <a:r>
              <a:rPr lang="en-AU" sz="2400" dirty="0"/>
              <a:t>Any missed/withheld anti-hypertensives? </a:t>
            </a:r>
          </a:p>
          <a:p>
            <a:pPr marL="838190" lvl="1" indent="-380990">
              <a:buFont typeface="Arial" panose="020B0604020202020204" pitchFamily="34" charset="0"/>
              <a:buChar char="•"/>
            </a:pPr>
            <a:endParaRPr lang="en-AU" sz="2400" dirty="0"/>
          </a:p>
        </p:txBody>
      </p:sp>
    </p:spTree>
    <p:extLst>
      <p:ext uri="{BB962C8B-B14F-4D97-AF65-F5344CB8AC3E}">
        <p14:creationId xmlns:p14="http://schemas.microsoft.com/office/powerpoint/2010/main" val="1293509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Hypertension management</a:t>
            </a:r>
            <a:endParaRPr lang="en-AU" sz="4267" b="1" dirty="0">
              <a:solidFill>
                <a:srgbClr val="005CB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5" name="TextBox 4">
            <a:extLst>
              <a:ext uri="{FF2B5EF4-FFF2-40B4-BE49-F238E27FC236}">
                <a16:creationId xmlns:a16="http://schemas.microsoft.com/office/drawing/2014/main" id="{49EC2E06-F0D5-B2CB-57EE-6A08300F7693}"/>
              </a:ext>
            </a:extLst>
          </p:cNvPr>
          <p:cNvSpPr txBox="1"/>
          <p:nvPr/>
        </p:nvSpPr>
        <p:spPr>
          <a:xfrm>
            <a:off x="842039" y="1210428"/>
            <a:ext cx="10398616" cy="4358116"/>
          </a:xfrm>
          <a:prstGeom prst="rect">
            <a:avLst/>
          </a:prstGeom>
          <a:noFill/>
        </p:spPr>
        <p:txBody>
          <a:bodyPr wrap="square" rtlCol="0">
            <a:spAutoFit/>
          </a:bodyPr>
          <a:lstStyle/>
          <a:p>
            <a:pPr marL="342900" indent="-342900" eaLnBrk="1" hangingPunct="1">
              <a:lnSpc>
                <a:spcPct val="90000"/>
              </a:lnSpc>
              <a:buFont typeface="Arial" panose="020B0604020202020204" pitchFamily="34" charset="0"/>
              <a:buChar char="•"/>
            </a:pPr>
            <a:r>
              <a:rPr lang="en-US" altLang="en-US" sz="2200" dirty="0"/>
              <a:t>If BP&gt; 200/100 you probably want to see the patient and measure it yourself manually. </a:t>
            </a:r>
          </a:p>
          <a:p>
            <a:pPr marL="342900" indent="-342900" eaLnBrk="1" hangingPunct="1">
              <a:lnSpc>
                <a:spcPct val="90000"/>
              </a:lnSpc>
              <a:buFont typeface="Arial" panose="020B0604020202020204" pitchFamily="34" charset="0"/>
              <a:buChar char="•"/>
            </a:pPr>
            <a:r>
              <a:rPr lang="en-US" altLang="en-US" sz="2200" dirty="0"/>
              <a:t>If BP &gt;220/110 then usually need to treat (and find cause too).</a:t>
            </a:r>
          </a:p>
          <a:p>
            <a:pPr marL="342900" indent="-342900" eaLnBrk="1" hangingPunct="1">
              <a:lnSpc>
                <a:spcPct val="90000"/>
              </a:lnSpc>
              <a:buFont typeface="Arial" panose="020B0604020202020204" pitchFamily="34" charset="0"/>
              <a:buChar char="•"/>
            </a:pPr>
            <a:r>
              <a:rPr lang="en-US" altLang="en-US" sz="2200" dirty="0"/>
              <a:t>Don’t be in a major hurry to lower it (can cause more problems </a:t>
            </a:r>
            <a:r>
              <a:rPr lang="en-US" altLang="en-US" sz="2200" dirty="0" err="1"/>
              <a:t>eg.</a:t>
            </a:r>
            <a:r>
              <a:rPr lang="en-US" altLang="en-US" sz="2200" dirty="0"/>
              <a:t> dizziness, nausea)</a:t>
            </a:r>
          </a:p>
          <a:p>
            <a:pPr marL="342900" indent="-342900" eaLnBrk="1" hangingPunct="1">
              <a:lnSpc>
                <a:spcPct val="90000"/>
              </a:lnSpc>
              <a:buFont typeface="Arial" panose="020B0604020202020204" pitchFamily="34" charset="0"/>
              <a:buChar char="•"/>
            </a:pPr>
            <a:r>
              <a:rPr lang="en-US" altLang="en-US" sz="2200" b="1" dirty="0"/>
              <a:t>Amlodipine 2.5-5mg po stat </a:t>
            </a:r>
            <a:r>
              <a:rPr lang="en-US" altLang="en-US" sz="2200" dirty="0"/>
              <a:t>(max 10mg/day). Go up in 2.5mg increments. Another dose can be given in 1-2 hours.</a:t>
            </a:r>
          </a:p>
          <a:p>
            <a:pPr marL="342900" indent="-342900" eaLnBrk="1" hangingPunct="1">
              <a:lnSpc>
                <a:spcPct val="90000"/>
              </a:lnSpc>
              <a:buFont typeface="Arial" panose="020B0604020202020204" pitchFamily="34" charset="0"/>
              <a:buChar char="•"/>
            </a:pPr>
            <a:r>
              <a:rPr lang="en-US" altLang="en-US" sz="2200" dirty="0"/>
              <a:t>If patient is already on an antihypertensive – can give increased dose if not already max </a:t>
            </a:r>
            <a:r>
              <a:rPr lang="en-US" altLang="en-US" sz="2200" dirty="0" err="1"/>
              <a:t>eg.</a:t>
            </a:r>
            <a:r>
              <a:rPr lang="en-US" altLang="en-US" sz="2200" dirty="0"/>
              <a:t> Pt could have extra dose beta blocker this </a:t>
            </a:r>
            <a:r>
              <a:rPr lang="en-US" altLang="en-US" sz="2200" dirty="0" err="1"/>
              <a:t>pt</a:t>
            </a:r>
            <a:r>
              <a:rPr lang="en-US" altLang="en-US" sz="2200" dirty="0"/>
              <a:t> is on metoprolol 25mg BD, so could give another 25mg stat if not bradycardic.</a:t>
            </a:r>
          </a:p>
          <a:p>
            <a:pPr marL="342900" indent="-342900" eaLnBrk="1" hangingPunct="1">
              <a:lnSpc>
                <a:spcPct val="90000"/>
              </a:lnSpc>
              <a:buFont typeface="Arial" panose="020B0604020202020204" pitchFamily="34" charset="0"/>
              <a:buChar char="•"/>
            </a:pPr>
            <a:r>
              <a:rPr lang="en-US" altLang="en-US" sz="2200" dirty="0"/>
              <a:t>Leave it to the home unit to increase the regular anti-hypertensive if asymptomatic. Just chart a stat order.</a:t>
            </a:r>
          </a:p>
          <a:p>
            <a:pPr marL="342900" indent="-342900" eaLnBrk="1" hangingPunct="1">
              <a:lnSpc>
                <a:spcPct val="90000"/>
              </a:lnSpc>
              <a:buFont typeface="Arial" panose="020B0604020202020204" pitchFamily="34" charset="0"/>
              <a:buChar char="•"/>
            </a:pPr>
            <a:r>
              <a:rPr lang="en-US" altLang="en-US" sz="2200" dirty="0"/>
              <a:t>Avoid GTN patches if possible.</a:t>
            </a:r>
          </a:p>
          <a:p>
            <a:pPr marL="342900" indent="-342900" eaLnBrk="1" hangingPunct="1">
              <a:lnSpc>
                <a:spcPct val="90000"/>
              </a:lnSpc>
              <a:buFont typeface="Arial" panose="020B0604020202020204" pitchFamily="34" charset="0"/>
              <a:buChar char="•"/>
            </a:pPr>
            <a:endParaRPr lang="en-US" altLang="en-US" sz="2200" dirty="0"/>
          </a:p>
          <a:p>
            <a:pPr marL="342900" indent="-342900" eaLnBrk="1" hangingPunct="1">
              <a:lnSpc>
                <a:spcPct val="90000"/>
              </a:lnSpc>
              <a:buFont typeface="Arial" panose="020B0604020202020204" pitchFamily="34" charset="0"/>
              <a:buChar char="•"/>
            </a:pPr>
            <a:r>
              <a:rPr lang="en-US" altLang="en-US" sz="2200" dirty="0"/>
              <a:t>If you are uncertain – please call someone more senior </a:t>
            </a:r>
            <a:r>
              <a:rPr lang="en-US" altLang="en-US" sz="2200" dirty="0" err="1"/>
              <a:t>eg.</a:t>
            </a:r>
            <a:r>
              <a:rPr lang="en-US" altLang="en-US" sz="2200" dirty="0"/>
              <a:t> Home team registrar to discuss this </a:t>
            </a:r>
          </a:p>
        </p:txBody>
      </p:sp>
    </p:spTree>
    <p:extLst>
      <p:ext uri="{BB962C8B-B14F-4D97-AF65-F5344CB8AC3E}">
        <p14:creationId xmlns:p14="http://schemas.microsoft.com/office/powerpoint/2010/main" val="3713362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1949" y="2665386"/>
            <a:ext cx="3057119" cy="2038242"/>
          </a:xfrm>
          <a:prstGeom prst="rect">
            <a:avLst/>
          </a:prstGeom>
        </p:spPr>
      </p:pic>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164757" y="917194"/>
            <a:ext cx="11862485" cy="830997"/>
          </a:xfrm>
          <a:prstGeom prst="rect">
            <a:avLst/>
          </a:prstGeom>
          <a:noFill/>
        </p:spPr>
        <p:txBody>
          <a:bodyPr wrap="square" rtlCol="0" anchor="ctr">
            <a:spAutoFit/>
          </a:bodyPr>
          <a:lstStyle/>
          <a:p>
            <a:pPr algn="ctr"/>
            <a:r>
              <a:rPr lang="en-US" sz="4800" b="1" dirty="0">
                <a:solidFill>
                  <a:srgbClr val="005CB9"/>
                </a:solidFill>
              </a:rPr>
              <a:t>Hypotension</a:t>
            </a:r>
            <a:endParaRPr lang="en-AU" sz="3200" b="1" dirty="0">
              <a:solidFill>
                <a:srgbClr val="005CB9"/>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8344" t="2374" r="17094" b="10453"/>
          <a:stretch/>
        </p:blipFill>
        <p:spPr>
          <a:xfrm>
            <a:off x="2773680" y="2665388"/>
            <a:ext cx="2171700" cy="2038241"/>
          </a:xfrm>
          <a:prstGeom prst="rect">
            <a:avLst/>
          </a:prstGeom>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r="19629"/>
          <a:stretch/>
        </p:blipFill>
        <p:spPr>
          <a:xfrm>
            <a:off x="329515" y="2665388"/>
            <a:ext cx="2444165" cy="2038241"/>
          </a:xfrm>
          <a:prstGeom prst="rect">
            <a:avLst/>
          </a:prstGeom>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5812" r="14106"/>
          <a:stretch/>
        </p:blipFill>
        <p:spPr>
          <a:xfrm>
            <a:off x="7655637" y="2665387"/>
            <a:ext cx="2435714" cy="2038241"/>
          </a:xfrm>
          <a:prstGeom prst="rect">
            <a:avLst/>
          </a:prstGeom>
        </p:spPr>
      </p:pic>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4413" r="12324"/>
          <a:stretch/>
        </p:blipFill>
        <p:spPr>
          <a:xfrm>
            <a:off x="10061709" y="2665388"/>
            <a:ext cx="2130291" cy="2038241"/>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Tree>
    <p:extLst>
      <p:ext uri="{BB962C8B-B14F-4D97-AF65-F5344CB8AC3E}">
        <p14:creationId xmlns:p14="http://schemas.microsoft.com/office/powerpoint/2010/main" val="1916602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Hypotension</a:t>
            </a:r>
            <a:endParaRPr lang="en-AU" sz="4267" b="1" dirty="0">
              <a:solidFill>
                <a:srgbClr val="005CB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5" name="TextBox 4">
            <a:extLst>
              <a:ext uri="{FF2B5EF4-FFF2-40B4-BE49-F238E27FC236}">
                <a16:creationId xmlns:a16="http://schemas.microsoft.com/office/drawing/2014/main" id="{49EC2E06-F0D5-B2CB-57EE-6A08300F7693}"/>
              </a:ext>
            </a:extLst>
          </p:cNvPr>
          <p:cNvSpPr txBox="1"/>
          <p:nvPr/>
        </p:nvSpPr>
        <p:spPr>
          <a:xfrm>
            <a:off x="842039" y="1210428"/>
            <a:ext cx="10139533" cy="4998291"/>
          </a:xfrm>
          <a:prstGeom prst="rect">
            <a:avLst/>
          </a:prstGeom>
          <a:noFill/>
        </p:spPr>
        <p:txBody>
          <a:bodyPr wrap="square" rtlCol="0">
            <a:spAutoFit/>
          </a:bodyPr>
          <a:lstStyle/>
          <a:p>
            <a:pPr marL="342900" indent="-342900" eaLnBrk="1" hangingPunct="1">
              <a:lnSpc>
                <a:spcPct val="90000"/>
              </a:lnSpc>
              <a:buFont typeface="Arial" panose="020B0604020202020204" pitchFamily="34" charset="0"/>
              <a:buChar char="•"/>
            </a:pPr>
            <a:r>
              <a:rPr lang="en-US" altLang="en-US" sz="2400" dirty="0"/>
              <a:t>In general, hypotension is much much worse – decreased cerebral perfusion and unconsciousness can happen, as well as decreased perfusion to other major organs.</a:t>
            </a:r>
          </a:p>
          <a:p>
            <a:pPr marL="342900" indent="-342900" eaLnBrk="1" hangingPunct="1">
              <a:lnSpc>
                <a:spcPct val="90000"/>
              </a:lnSpc>
              <a:buFont typeface="Arial" panose="020B0604020202020204" pitchFamily="34" charset="0"/>
              <a:buChar char="•"/>
            </a:pPr>
            <a:r>
              <a:rPr lang="en-US" sz="2400" dirty="0"/>
              <a:t>The priority is to assess for tissue hypoperfusion, which indicates shock.</a:t>
            </a:r>
          </a:p>
          <a:p>
            <a:pPr marL="342900" indent="-342900" eaLnBrk="1" hangingPunct="1">
              <a:lnSpc>
                <a:spcPct val="90000"/>
              </a:lnSpc>
              <a:buFont typeface="Arial" panose="020B0604020202020204" pitchFamily="34" charset="0"/>
              <a:buChar char="•"/>
            </a:pPr>
            <a:r>
              <a:rPr lang="en-US" sz="2400" dirty="0"/>
              <a:t>Some health patients normally have SBP 80 – 100mmHg, especially in thin, young females.</a:t>
            </a:r>
          </a:p>
          <a:p>
            <a:pPr marL="342900" indent="-342900" eaLnBrk="1" hangingPunct="1">
              <a:lnSpc>
                <a:spcPct val="90000"/>
              </a:lnSpc>
              <a:buFont typeface="Arial" panose="020B0604020202020204" pitchFamily="34" charset="0"/>
              <a:buChar char="•"/>
            </a:pPr>
            <a:r>
              <a:rPr lang="en-US" sz="2400" dirty="0"/>
              <a:t>Patients with chronic heart failure may have baseline SBP of 80 – 90 mmHg. A higher BP may increase afterwork and lead to worsening heart failure.</a:t>
            </a:r>
          </a:p>
          <a:p>
            <a:pPr marL="342900" indent="-342900" eaLnBrk="1" hangingPunct="1">
              <a:lnSpc>
                <a:spcPct val="90000"/>
              </a:lnSpc>
              <a:buFont typeface="Arial" panose="020B0604020202020204" pitchFamily="34" charset="0"/>
              <a:buChar char="•"/>
            </a:pPr>
            <a:r>
              <a:rPr lang="en-US" sz="2400" dirty="0"/>
              <a:t>Other patients with chronic HTN require a higher-than-normal perfusing pressure – a BP of 120/80 mmHg may actually be associated with significant tissue hypoperfusion.</a:t>
            </a:r>
          </a:p>
          <a:p>
            <a:pPr marL="342900" indent="-342900">
              <a:lnSpc>
                <a:spcPct val="90000"/>
              </a:lnSpc>
              <a:buFont typeface="Arial" panose="020B0604020202020204" pitchFamily="34" charset="0"/>
              <a:buChar char="•"/>
            </a:pPr>
            <a:r>
              <a:rPr lang="en-US" sz="2400" dirty="0"/>
              <a:t>See every patient with hypotension and suspected shock immediately. </a:t>
            </a:r>
          </a:p>
          <a:p>
            <a:pPr marL="342900" indent="-342900" eaLnBrk="1" hangingPunct="1">
              <a:lnSpc>
                <a:spcPct val="90000"/>
              </a:lnSpc>
              <a:buFont typeface="Arial" panose="020B0604020202020204" pitchFamily="34" charset="0"/>
              <a:buChar char="•"/>
            </a:pPr>
            <a:r>
              <a:rPr lang="en-US" sz="2400" dirty="0"/>
              <a:t>Hypotension will usually lead to a MET call. </a:t>
            </a:r>
          </a:p>
          <a:p>
            <a:pPr marL="342900" indent="-342900" eaLnBrk="1" hangingPunct="1">
              <a:lnSpc>
                <a:spcPct val="90000"/>
              </a:lnSpc>
              <a:buFont typeface="Arial" panose="020B0604020202020204" pitchFamily="34" charset="0"/>
              <a:buChar char="•"/>
            </a:pPr>
            <a:endParaRPr lang="en-AU" sz="2000" dirty="0"/>
          </a:p>
          <a:p>
            <a:pPr marL="838190" lvl="1" indent="-380990">
              <a:buFont typeface="Arial" panose="020B0604020202020204" pitchFamily="34" charset="0"/>
              <a:buChar char="•"/>
            </a:pPr>
            <a:endParaRPr lang="en-AU" sz="2000" dirty="0"/>
          </a:p>
        </p:txBody>
      </p:sp>
    </p:spTree>
    <p:extLst>
      <p:ext uri="{BB962C8B-B14F-4D97-AF65-F5344CB8AC3E}">
        <p14:creationId xmlns:p14="http://schemas.microsoft.com/office/powerpoint/2010/main" val="4273111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Hypotension causes</a:t>
            </a:r>
            <a:endParaRPr lang="en-AU" sz="4267" b="1" dirty="0">
              <a:solidFill>
                <a:srgbClr val="005CB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5" name="TextBox 4">
            <a:extLst>
              <a:ext uri="{FF2B5EF4-FFF2-40B4-BE49-F238E27FC236}">
                <a16:creationId xmlns:a16="http://schemas.microsoft.com/office/drawing/2014/main" id="{49EC2E06-F0D5-B2CB-57EE-6A08300F7693}"/>
              </a:ext>
            </a:extLst>
          </p:cNvPr>
          <p:cNvSpPr txBox="1"/>
          <p:nvPr/>
        </p:nvSpPr>
        <p:spPr>
          <a:xfrm>
            <a:off x="842039" y="1210428"/>
            <a:ext cx="10139533" cy="4333494"/>
          </a:xfrm>
          <a:prstGeom prst="rect">
            <a:avLst/>
          </a:prstGeom>
          <a:noFill/>
        </p:spPr>
        <p:txBody>
          <a:bodyPr wrap="square" rtlCol="0">
            <a:spAutoFit/>
          </a:bodyPr>
          <a:lstStyle/>
          <a:p>
            <a:pPr marL="342900" indent="-342900" eaLnBrk="1" hangingPunct="1">
              <a:lnSpc>
                <a:spcPct val="90000"/>
              </a:lnSpc>
              <a:buFont typeface="Arial" panose="020B0604020202020204" pitchFamily="34" charset="0"/>
              <a:buChar char="•"/>
            </a:pPr>
            <a:r>
              <a:rPr lang="en-US" altLang="en-US" sz="2400" dirty="0"/>
              <a:t>Shock</a:t>
            </a:r>
          </a:p>
          <a:p>
            <a:pPr marL="800100" lvl="1" indent="-342900">
              <a:lnSpc>
                <a:spcPct val="90000"/>
              </a:lnSpc>
              <a:buFont typeface="Arial" panose="020B0604020202020204" pitchFamily="34" charset="0"/>
              <a:buChar char="•"/>
            </a:pPr>
            <a:r>
              <a:rPr lang="en-US" sz="2400" dirty="0" err="1"/>
              <a:t>Hypovolaemic</a:t>
            </a:r>
            <a:endParaRPr lang="en-US" sz="2400" dirty="0"/>
          </a:p>
          <a:p>
            <a:pPr marL="800100" lvl="1" indent="-342900">
              <a:lnSpc>
                <a:spcPct val="90000"/>
              </a:lnSpc>
              <a:buFont typeface="Arial" panose="020B0604020202020204" pitchFamily="34" charset="0"/>
              <a:buChar char="•"/>
            </a:pPr>
            <a:r>
              <a:rPr lang="en-US" sz="2400" dirty="0"/>
              <a:t>Cardiogenic </a:t>
            </a:r>
          </a:p>
          <a:p>
            <a:pPr marL="800100" lvl="1" indent="-342900">
              <a:lnSpc>
                <a:spcPct val="90000"/>
              </a:lnSpc>
              <a:buFont typeface="Arial" panose="020B0604020202020204" pitchFamily="34" charset="0"/>
              <a:buChar char="•"/>
            </a:pPr>
            <a:r>
              <a:rPr lang="en-US" sz="2400" dirty="0"/>
              <a:t>Distributive</a:t>
            </a:r>
          </a:p>
          <a:p>
            <a:pPr marL="800100" lvl="1" indent="-342900">
              <a:lnSpc>
                <a:spcPct val="90000"/>
              </a:lnSpc>
              <a:buFont typeface="Arial" panose="020B0604020202020204" pitchFamily="34" charset="0"/>
              <a:buChar char="•"/>
            </a:pPr>
            <a:r>
              <a:rPr lang="en-US" sz="2400" dirty="0"/>
              <a:t>Obstructive</a:t>
            </a:r>
            <a:endParaRPr lang="en-US" altLang="en-US" sz="2400" dirty="0"/>
          </a:p>
          <a:p>
            <a:pPr marL="342900" indent="-342900" eaLnBrk="1" hangingPunct="1">
              <a:lnSpc>
                <a:spcPct val="90000"/>
              </a:lnSpc>
              <a:buFont typeface="Arial" panose="020B0604020202020204" pitchFamily="34" charset="0"/>
              <a:buChar char="•"/>
            </a:pPr>
            <a:r>
              <a:rPr lang="en-US" altLang="en-US" sz="2400" dirty="0"/>
              <a:t>Medications</a:t>
            </a:r>
          </a:p>
          <a:p>
            <a:pPr marL="342900" indent="-342900" eaLnBrk="1" hangingPunct="1">
              <a:lnSpc>
                <a:spcPct val="90000"/>
              </a:lnSpc>
              <a:buFont typeface="Arial" panose="020B0604020202020204" pitchFamily="34" charset="0"/>
              <a:buChar char="•"/>
            </a:pPr>
            <a:r>
              <a:rPr lang="en-US" altLang="en-US" sz="2400" dirty="0"/>
              <a:t>Anaphylaxis</a:t>
            </a:r>
          </a:p>
          <a:p>
            <a:pPr marL="342900" indent="-342900" eaLnBrk="1" hangingPunct="1">
              <a:lnSpc>
                <a:spcPct val="90000"/>
              </a:lnSpc>
              <a:buFont typeface="Arial" panose="020B0604020202020204" pitchFamily="34" charset="0"/>
              <a:buChar char="•"/>
            </a:pPr>
            <a:r>
              <a:rPr lang="en-US" altLang="en-US" sz="2400" dirty="0"/>
              <a:t>Autonomic neuropathy</a:t>
            </a:r>
          </a:p>
          <a:p>
            <a:pPr marL="800100" lvl="1" indent="-342900">
              <a:lnSpc>
                <a:spcPct val="90000"/>
              </a:lnSpc>
              <a:buFont typeface="Arial" panose="020B0604020202020204" pitchFamily="34" charset="0"/>
              <a:buChar char="•"/>
            </a:pPr>
            <a:r>
              <a:rPr lang="en-US" altLang="en-US" sz="2400" dirty="0"/>
              <a:t>Diabetes</a:t>
            </a:r>
          </a:p>
          <a:p>
            <a:pPr marL="800100" lvl="1" indent="-342900">
              <a:lnSpc>
                <a:spcPct val="90000"/>
              </a:lnSpc>
              <a:buFont typeface="Arial" panose="020B0604020202020204" pitchFamily="34" charset="0"/>
              <a:buChar char="•"/>
            </a:pPr>
            <a:r>
              <a:rPr lang="en-US" altLang="en-US" sz="2400" dirty="0"/>
              <a:t>Parkinson’s – Multiple System Atrophy</a:t>
            </a:r>
          </a:p>
          <a:p>
            <a:pPr eaLnBrk="1" hangingPunct="1">
              <a:lnSpc>
                <a:spcPct val="90000"/>
              </a:lnSpc>
            </a:pPr>
            <a:endParaRPr lang="en-US" altLang="en-US" sz="2400" dirty="0"/>
          </a:p>
          <a:p>
            <a:pPr marL="342900" indent="-342900" eaLnBrk="1" hangingPunct="1">
              <a:lnSpc>
                <a:spcPct val="90000"/>
              </a:lnSpc>
              <a:buFont typeface="Arial" panose="020B0604020202020204" pitchFamily="34" charset="0"/>
              <a:buChar char="•"/>
            </a:pPr>
            <a:endParaRPr lang="en-AU" sz="2000" dirty="0"/>
          </a:p>
          <a:p>
            <a:pPr marL="838190" lvl="1" indent="-380990">
              <a:buFont typeface="Arial" panose="020B0604020202020204" pitchFamily="34" charset="0"/>
              <a:buChar char="•"/>
            </a:pPr>
            <a:endParaRPr lang="en-AU" sz="2000" dirty="0"/>
          </a:p>
        </p:txBody>
      </p:sp>
    </p:spTree>
    <p:extLst>
      <p:ext uri="{BB962C8B-B14F-4D97-AF65-F5344CB8AC3E}">
        <p14:creationId xmlns:p14="http://schemas.microsoft.com/office/powerpoint/2010/main" val="2962713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Hypotension management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5" name="TextBox 4">
            <a:extLst>
              <a:ext uri="{FF2B5EF4-FFF2-40B4-BE49-F238E27FC236}">
                <a16:creationId xmlns:a16="http://schemas.microsoft.com/office/drawing/2014/main" id="{49EC2E06-F0D5-B2CB-57EE-6A08300F7693}"/>
              </a:ext>
            </a:extLst>
          </p:cNvPr>
          <p:cNvSpPr txBox="1"/>
          <p:nvPr/>
        </p:nvSpPr>
        <p:spPr>
          <a:xfrm>
            <a:off x="842039" y="1210428"/>
            <a:ext cx="10139533" cy="5995487"/>
          </a:xfrm>
          <a:prstGeom prst="rect">
            <a:avLst/>
          </a:prstGeom>
          <a:noFill/>
        </p:spPr>
        <p:txBody>
          <a:bodyPr wrap="square" rtlCol="0">
            <a:spAutoFit/>
          </a:bodyPr>
          <a:lstStyle/>
          <a:p>
            <a:pPr marL="342900" indent="-342900" eaLnBrk="1" hangingPunct="1">
              <a:lnSpc>
                <a:spcPct val="90000"/>
              </a:lnSpc>
              <a:buFont typeface="Arial" panose="020B0604020202020204" pitchFamily="34" charset="0"/>
              <a:buChar char="•"/>
            </a:pPr>
            <a:r>
              <a:rPr lang="en-US" altLang="en-US" sz="2400" dirty="0"/>
              <a:t>DRSABCDE</a:t>
            </a:r>
          </a:p>
          <a:p>
            <a:pPr marL="342900" indent="-342900" eaLnBrk="1" hangingPunct="1">
              <a:lnSpc>
                <a:spcPct val="90000"/>
              </a:lnSpc>
              <a:buFont typeface="Arial" panose="020B0604020202020204" pitchFamily="34" charset="0"/>
              <a:buChar char="•"/>
            </a:pPr>
            <a:r>
              <a:rPr lang="en-US" altLang="en-US" sz="2400" dirty="0"/>
              <a:t>Need to determine the cause</a:t>
            </a:r>
          </a:p>
          <a:p>
            <a:pPr marL="800100" lvl="1" indent="-342900">
              <a:lnSpc>
                <a:spcPct val="90000"/>
              </a:lnSpc>
              <a:buFont typeface="Arial" panose="020B0604020202020204" pitchFamily="34" charset="0"/>
              <a:buChar char="•"/>
            </a:pPr>
            <a:r>
              <a:rPr lang="en-US" altLang="en-US" sz="2400" dirty="0"/>
              <a:t>Hx – looking for evidence of possible causes (check the admission note)  </a:t>
            </a:r>
          </a:p>
          <a:p>
            <a:pPr marL="1257300" lvl="2" indent="-342900">
              <a:lnSpc>
                <a:spcPct val="90000"/>
              </a:lnSpc>
              <a:buFont typeface="Arial" panose="020B0604020202020204" pitchFamily="34" charset="0"/>
              <a:buChar char="•"/>
            </a:pPr>
            <a:r>
              <a:rPr lang="en-US" altLang="en-US" sz="2400" dirty="0"/>
              <a:t>?admitted with dehydration/ Sepsis/ CCF</a:t>
            </a:r>
          </a:p>
          <a:p>
            <a:pPr marL="1257300" lvl="2" indent="-342900">
              <a:lnSpc>
                <a:spcPct val="90000"/>
              </a:lnSpc>
              <a:buFont typeface="Arial" panose="020B0604020202020204" pitchFamily="34" charset="0"/>
              <a:buChar char="•"/>
            </a:pPr>
            <a:r>
              <a:rPr lang="en-US" altLang="en-US" sz="2400" dirty="0"/>
              <a:t>?fluid/blood losses from surgery etc. </a:t>
            </a:r>
          </a:p>
          <a:p>
            <a:pPr marL="800100" lvl="1" indent="-342900">
              <a:lnSpc>
                <a:spcPct val="90000"/>
              </a:lnSpc>
              <a:buFont typeface="Arial" panose="020B0604020202020204" pitchFamily="34" charset="0"/>
              <a:buChar char="•"/>
            </a:pPr>
            <a:r>
              <a:rPr lang="en-US" altLang="en-US" sz="2400" dirty="0"/>
              <a:t>Exam</a:t>
            </a:r>
          </a:p>
          <a:p>
            <a:pPr marL="1257300" lvl="2" indent="-342900">
              <a:lnSpc>
                <a:spcPct val="90000"/>
              </a:lnSpc>
              <a:buFont typeface="Arial" panose="020B0604020202020204" pitchFamily="34" charset="0"/>
              <a:buChar char="•"/>
            </a:pPr>
            <a:r>
              <a:rPr lang="en-US" altLang="en-US" sz="2400" dirty="0"/>
              <a:t>Fluid status </a:t>
            </a:r>
            <a:r>
              <a:rPr lang="en-US" altLang="en-US" sz="2400" dirty="0" err="1"/>
              <a:t>eg.</a:t>
            </a:r>
            <a:r>
              <a:rPr lang="en-US" altLang="en-US" sz="2400" dirty="0"/>
              <a:t> dry (thirsty, dry MM) vs wet (overloaded/chest crackles/on O2) </a:t>
            </a:r>
          </a:p>
          <a:p>
            <a:pPr marL="1257300" lvl="2" indent="-342900">
              <a:lnSpc>
                <a:spcPct val="90000"/>
              </a:lnSpc>
              <a:buFont typeface="Arial" panose="020B0604020202020204" pitchFamily="34" charset="0"/>
              <a:buChar char="•"/>
            </a:pPr>
            <a:r>
              <a:rPr lang="en-US" altLang="en-US" sz="2400" dirty="0"/>
              <a:t>Other vitals - ?HR (sepsis – tachycardic, hypotensive); ?febrile </a:t>
            </a:r>
          </a:p>
          <a:p>
            <a:pPr marL="1257300" lvl="2" indent="-342900">
              <a:lnSpc>
                <a:spcPct val="90000"/>
              </a:lnSpc>
              <a:buFont typeface="Arial" panose="020B0604020202020204" pitchFamily="34" charset="0"/>
              <a:buChar char="•"/>
            </a:pPr>
            <a:r>
              <a:rPr lang="en-US" altLang="en-US" sz="2400" dirty="0"/>
              <a:t>Chest pain – Heart sounds/ECG </a:t>
            </a:r>
          </a:p>
          <a:p>
            <a:pPr marL="1257300" lvl="2" indent="-342900">
              <a:lnSpc>
                <a:spcPct val="90000"/>
              </a:lnSpc>
              <a:buFont typeface="Arial" panose="020B0604020202020204" pitchFamily="34" charset="0"/>
              <a:buChar char="•"/>
            </a:pPr>
            <a:r>
              <a:rPr lang="en-US" altLang="en-US" sz="2400" dirty="0"/>
              <a:t>Peripheries – cool vs warm and well perfused </a:t>
            </a:r>
          </a:p>
          <a:p>
            <a:pPr marL="800100" lvl="1" indent="-342900">
              <a:lnSpc>
                <a:spcPct val="90000"/>
              </a:lnSpc>
              <a:buFont typeface="Arial" panose="020B0604020202020204" pitchFamily="34" charset="0"/>
              <a:buChar char="•"/>
            </a:pPr>
            <a:r>
              <a:rPr lang="en-US" altLang="en-US" sz="2400" dirty="0"/>
              <a:t>Medication </a:t>
            </a:r>
          </a:p>
          <a:p>
            <a:pPr marL="1257300" lvl="2" indent="-342900">
              <a:lnSpc>
                <a:spcPct val="90000"/>
              </a:lnSpc>
              <a:buFont typeface="Arial" panose="020B0604020202020204" pitchFamily="34" charset="0"/>
              <a:buChar char="•"/>
            </a:pPr>
            <a:r>
              <a:rPr lang="en-US" altLang="en-US" sz="2400" dirty="0"/>
              <a:t>?new meds – anti-HTN; diuretics </a:t>
            </a:r>
          </a:p>
          <a:p>
            <a:pPr marL="800100" lvl="1" indent="-342900">
              <a:lnSpc>
                <a:spcPct val="90000"/>
              </a:lnSpc>
              <a:buFont typeface="Arial" panose="020B0604020202020204" pitchFamily="34" charset="0"/>
              <a:buChar char="•"/>
            </a:pPr>
            <a:r>
              <a:rPr lang="en-US" altLang="en-US" sz="2400" dirty="0"/>
              <a:t>Pro-tip </a:t>
            </a:r>
          </a:p>
          <a:p>
            <a:pPr marL="1257300" lvl="2" indent="-342900">
              <a:lnSpc>
                <a:spcPct val="90000"/>
              </a:lnSpc>
              <a:buFont typeface="Arial" panose="020B0604020202020204" pitchFamily="34" charset="0"/>
              <a:buChar char="•"/>
            </a:pPr>
            <a:r>
              <a:rPr lang="en-US" altLang="en-US" sz="2400" dirty="0"/>
              <a:t>Check the trend (?does this </a:t>
            </a:r>
            <a:r>
              <a:rPr lang="en-US" altLang="en-US" sz="2400" dirty="0" err="1"/>
              <a:t>pt</a:t>
            </a:r>
            <a:r>
              <a:rPr lang="en-US" altLang="en-US" sz="2400" dirty="0"/>
              <a:t> usually sit ~80-100mmHg SBP)</a:t>
            </a:r>
          </a:p>
          <a:p>
            <a:pPr eaLnBrk="1" hangingPunct="1">
              <a:lnSpc>
                <a:spcPct val="90000"/>
              </a:lnSpc>
            </a:pPr>
            <a:endParaRPr lang="en-US" altLang="en-US" sz="2400" dirty="0"/>
          </a:p>
          <a:p>
            <a:pPr marL="342900" indent="-342900" eaLnBrk="1" hangingPunct="1">
              <a:lnSpc>
                <a:spcPct val="90000"/>
              </a:lnSpc>
              <a:buFont typeface="Arial" panose="020B0604020202020204" pitchFamily="34" charset="0"/>
              <a:buChar char="•"/>
            </a:pPr>
            <a:endParaRPr lang="en-AU" sz="2000" dirty="0"/>
          </a:p>
          <a:p>
            <a:pPr marL="838190" lvl="1" indent="-380990">
              <a:buFont typeface="Arial" panose="020B0604020202020204" pitchFamily="34" charset="0"/>
              <a:buChar char="•"/>
            </a:pPr>
            <a:endParaRPr lang="en-AU" sz="2000" dirty="0"/>
          </a:p>
        </p:txBody>
      </p:sp>
    </p:spTree>
    <p:extLst>
      <p:ext uri="{BB962C8B-B14F-4D97-AF65-F5344CB8AC3E}">
        <p14:creationId xmlns:p14="http://schemas.microsoft.com/office/powerpoint/2010/main" val="901901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Hypotension management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5" name="TextBox 4">
            <a:extLst>
              <a:ext uri="{FF2B5EF4-FFF2-40B4-BE49-F238E27FC236}">
                <a16:creationId xmlns:a16="http://schemas.microsoft.com/office/drawing/2014/main" id="{49EC2E06-F0D5-B2CB-57EE-6A08300F7693}"/>
              </a:ext>
            </a:extLst>
          </p:cNvPr>
          <p:cNvSpPr txBox="1"/>
          <p:nvPr/>
        </p:nvSpPr>
        <p:spPr>
          <a:xfrm>
            <a:off x="842039" y="1210428"/>
            <a:ext cx="10139533" cy="5330690"/>
          </a:xfrm>
          <a:prstGeom prst="rect">
            <a:avLst/>
          </a:prstGeom>
          <a:noFill/>
        </p:spPr>
        <p:txBody>
          <a:bodyPr wrap="square" rtlCol="0">
            <a:spAutoFit/>
          </a:bodyPr>
          <a:lstStyle/>
          <a:p>
            <a:pPr marL="342900" indent="-342900" eaLnBrk="1" hangingPunct="1">
              <a:lnSpc>
                <a:spcPct val="90000"/>
              </a:lnSpc>
              <a:buFont typeface="Arial" panose="020B0604020202020204" pitchFamily="34" charset="0"/>
              <a:buChar char="•"/>
            </a:pPr>
            <a:r>
              <a:rPr lang="en-US" altLang="en-US" sz="2400" dirty="0"/>
              <a:t>Treat the hypotension</a:t>
            </a:r>
          </a:p>
          <a:p>
            <a:pPr marL="800100" lvl="1" indent="-342900">
              <a:lnSpc>
                <a:spcPct val="90000"/>
              </a:lnSpc>
              <a:buFont typeface="Arial" panose="020B0604020202020204" pitchFamily="34" charset="0"/>
              <a:buChar char="•"/>
            </a:pPr>
            <a:r>
              <a:rPr lang="en-US" altLang="en-US" sz="2400" dirty="0"/>
              <a:t>Urgent IV access x2</a:t>
            </a:r>
          </a:p>
          <a:p>
            <a:pPr marL="800100" lvl="1" indent="-342900">
              <a:lnSpc>
                <a:spcPct val="90000"/>
              </a:lnSpc>
              <a:buFont typeface="Arial" panose="020B0604020202020204" pitchFamily="34" charset="0"/>
              <a:buChar char="•"/>
            </a:pPr>
            <a:r>
              <a:rPr lang="en-US" altLang="en-US" sz="2400" dirty="0"/>
              <a:t>If not overloaded on examination – N/saline or CSL 250ml bolus, can give multiple boluses</a:t>
            </a:r>
          </a:p>
          <a:p>
            <a:pPr marL="800100" lvl="1" indent="-342900">
              <a:lnSpc>
                <a:spcPct val="90000"/>
              </a:lnSpc>
              <a:buFont typeface="Arial" panose="020B0604020202020204" pitchFamily="34" charset="0"/>
              <a:buChar char="•"/>
            </a:pPr>
            <a:r>
              <a:rPr lang="en-US" altLang="en-US" sz="2400" dirty="0"/>
              <a:t>20% conc. albumin an option </a:t>
            </a:r>
          </a:p>
          <a:p>
            <a:pPr marL="800100" lvl="1" indent="-342900">
              <a:lnSpc>
                <a:spcPct val="90000"/>
              </a:lnSpc>
              <a:buFont typeface="Arial" panose="020B0604020202020204" pitchFamily="34" charset="0"/>
              <a:buChar char="•"/>
            </a:pPr>
            <a:r>
              <a:rPr lang="en-US" altLang="en-US" sz="2400" dirty="0"/>
              <a:t>Avoid dextrose fluid boluses as this will be redistributed into the tissues rather than staying intravascularly</a:t>
            </a:r>
          </a:p>
          <a:p>
            <a:pPr marL="342900" indent="-342900" eaLnBrk="1" hangingPunct="1">
              <a:lnSpc>
                <a:spcPct val="90000"/>
              </a:lnSpc>
              <a:buFont typeface="Arial" panose="020B0604020202020204" pitchFamily="34" charset="0"/>
              <a:buChar char="•"/>
            </a:pPr>
            <a:r>
              <a:rPr lang="en-US" altLang="en-US" sz="2400" dirty="0"/>
              <a:t>Treat the cause – sepsis – antibiotics, treat the source…</a:t>
            </a:r>
          </a:p>
          <a:p>
            <a:pPr marL="342900" indent="-342900" eaLnBrk="1" hangingPunct="1">
              <a:lnSpc>
                <a:spcPct val="90000"/>
              </a:lnSpc>
              <a:buFont typeface="Arial" panose="020B0604020202020204" pitchFamily="34" charset="0"/>
              <a:buChar char="•"/>
            </a:pPr>
            <a:r>
              <a:rPr lang="en-US" altLang="en-US" sz="2400" dirty="0"/>
              <a:t>If fluid overload AND hypotension -&gt; call your reg!! May need ICU/ inotropes. At Met Call can consider 0.5mg - 1mg increments of </a:t>
            </a:r>
            <a:r>
              <a:rPr lang="en-US" altLang="en-US" sz="2400" dirty="0" err="1"/>
              <a:t>aramine</a:t>
            </a:r>
            <a:r>
              <a:rPr lang="en-US" altLang="en-US" sz="2400" dirty="0"/>
              <a:t> (metaraminol) – potent sympathomimetic amine increases </a:t>
            </a:r>
            <a:r>
              <a:rPr lang="en-US" altLang="en-US" sz="2400" dirty="0" err="1"/>
              <a:t>b.p.</a:t>
            </a:r>
            <a:r>
              <a:rPr lang="en-US" altLang="en-US" sz="2400" dirty="0"/>
              <a:t> </a:t>
            </a:r>
          </a:p>
          <a:p>
            <a:pPr marL="342900" indent="-342900" eaLnBrk="1" hangingPunct="1">
              <a:lnSpc>
                <a:spcPct val="90000"/>
              </a:lnSpc>
              <a:buFont typeface="Arial" panose="020B0604020202020204" pitchFamily="34" charset="0"/>
              <a:buChar char="•"/>
            </a:pPr>
            <a:r>
              <a:rPr lang="en-US" altLang="en-US" sz="2400" dirty="0"/>
              <a:t>Cardiac cause – inotropic support may be needed (not IV fluids!!) </a:t>
            </a:r>
          </a:p>
          <a:p>
            <a:pPr marL="342900" indent="-342900" eaLnBrk="1" hangingPunct="1">
              <a:lnSpc>
                <a:spcPct val="90000"/>
              </a:lnSpc>
              <a:buFont typeface="Arial" panose="020B0604020202020204" pitchFamily="34" charset="0"/>
              <a:buChar char="•"/>
            </a:pPr>
            <a:r>
              <a:rPr lang="en-US" altLang="en-US" sz="2400" dirty="0"/>
              <a:t>Anaphylaxis – adrenaline and steroids</a:t>
            </a:r>
          </a:p>
          <a:p>
            <a:pPr eaLnBrk="1" hangingPunct="1">
              <a:lnSpc>
                <a:spcPct val="90000"/>
              </a:lnSpc>
            </a:pPr>
            <a:endParaRPr lang="en-US" altLang="en-US" sz="2400" dirty="0"/>
          </a:p>
          <a:p>
            <a:pPr marL="342900" indent="-342900" eaLnBrk="1" hangingPunct="1">
              <a:lnSpc>
                <a:spcPct val="90000"/>
              </a:lnSpc>
              <a:buFont typeface="Arial" panose="020B0604020202020204" pitchFamily="34" charset="0"/>
              <a:buChar char="•"/>
            </a:pPr>
            <a:endParaRPr lang="en-AU" sz="2000" dirty="0"/>
          </a:p>
          <a:p>
            <a:pPr marL="838190" lvl="1" indent="-380990">
              <a:buFont typeface="Arial" panose="020B0604020202020204" pitchFamily="34" charset="0"/>
              <a:buChar char="•"/>
            </a:pPr>
            <a:endParaRPr lang="en-AU" sz="2000" dirty="0"/>
          </a:p>
        </p:txBody>
      </p:sp>
    </p:spTree>
    <p:extLst>
      <p:ext uri="{BB962C8B-B14F-4D97-AF65-F5344CB8AC3E}">
        <p14:creationId xmlns:p14="http://schemas.microsoft.com/office/powerpoint/2010/main" val="1230272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Hypotension management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5" name="TextBox 4">
            <a:extLst>
              <a:ext uri="{FF2B5EF4-FFF2-40B4-BE49-F238E27FC236}">
                <a16:creationId xmlns:a16="http://schemas.microsoft.com/office/drawing/2014/main" id="{49EC2E06-F0D5-B2CB-57EE-6A08300F7693}"/>
              </a:ext>
            </a:extLst>
          </p:cNvPr>
          <p:cNvSpPr txBox="1"/>
          <p:nvPr/>
        </p:nvSpPr>
        <p:spPr>
          <a:xfrm>
            <a:off x="842039" y="1210428"/>
            <a:ext cx="10139533" cy="2671501"/>
          </a:xfrm>
          <a:prstGeom prst="rect">
            <a:avLst/>
          </a:prstGeom>
          <a:noFill/>
        </p:spPr>
        <p:txBody>
          <a:bodyPr wrap="square" rtlCol="0">
            <a:spAutoFit/>
          </a:bodyPr>
          <a:lstStyle/>
          <a:p>
            <a:pPr marL="342900" indent="-342900" eaLnBrk="1" hangingPunct="1">
              <a:lnSpc>
                <a:spcPct val="90000"/>
              </a:lnSpc>
              <a:buFont typeface="Arial" panose="020B0604020202020204" pitchFamily="34" charset="0"/>
              <a:buChar char="•"/>
            </a:pPr>
            <a:r>
              <a:rPr lang="en-US" altLang="en-US" sz="2400" dirty="0"/>
              <a:t>Withhold all anti-hypertensives on drug chart. </a:t>
            </a:r>
          </a:p>
          <a:p>
            <a:pPr marL="342900" indent="-342900" eaLnBrk="1" hangingPunct="1">
              <a:lnSpc>
                <a:spcPct val="90000"/>
              </a:lnSpc>
              <a:buFont typeface="Arial" panose="020B0604020202020204" pitchFamily="34" charset="0"/>
              <a:buChar char="•"/>
            </a:pPr>
            <a:r>
              <a:rPr lang="en-US" altLang="en-US" sz="2400" dirty="0"/>
              <a:t>Ensure BP and other </a:t>
            </a:r>
            <a:r>
              <a:rPr lang="en-US" altLang="en-US" sz="2400" dirty="0" err="1"/>
              <a:t>obs</a:t>
            </a:r>
            <a:r>
              <a:rPr lang="en-US" altLang="en-US" sz="2400" dirty="0"/>
              <a:t> checked more regularly 15 min, 30 min, 1hourly </a:t>
            </a:r>
            <a:r>
              <a:rPr lang="en-US" altLang="en-US" sz="2400" dirty="0" err="1"/>
              <a:t>etc</a:t>
            </a:r>
            <a:endParaRPr lang="en-US" altLang="en-US" sz="2400" dirty="0"/>
          </a:p>
          <a:p>
            <a:pPr marL="342900" indent="-342900" eaLnBrk="1" hangingPunct="1">
              <a:lnSpc>
                <a:spcPct val="90000"/>
              </a:lnSpc>
              <a:buFont typeface="Arial" panose="020B0604020202020204" pitchFamily="34" charset="0"/>
              <a:buChar char="•"/>
            </a:pPr>
            <a:r>
              <a:rPr lang="en-US" altLang="en-US" sz="2400" dirty="0"/>
              <a:t>If not improving &gt; escalate to the home team/on call registrar/consultant </a:t>
            </a:r>
          </a:p>
          <a:p>
            <a:pPr>
              <a:lnSpc>
                <a:spcPct val="90000"/>
              </a:lnSpc>
            </a:pPr>
            <a:r>
              <a:rPr lang="en-US" altLang="en-US" sz="2400" dirty="0"/>
              <a:t>OR</a:t>
            </a:r>
          </a:p>
          <a:p>
            <a:pPr marL="342900" indent="-342900">
              <a:lnSpc>
                <a:spcPct val="90000"/>
              </a:lnSpc>
              <a:buFont typeface="Arial" panose="020B0604020202020204" pitchFamily="34" charset="0"/>
              <a:buChar char="•"/>
            </a:pPr>
            <a:r>
              <a:rPr lang="en-US" altLang="en-US" sz="2400" dirty="0"/>
              <a:t>if you are really stuck and have no idea have to manage this patient in the immediate term (and are really worried) – pls call a MET call </a:t>
            </a:r>
          </a:p>
          <a:p>
            <a:pPr eaLnBrk="1" hangingPunct="1">
              <a:lnSpc>
                <a:spcPct val="90000"/>
              </a:lnSpc>
            </a:pPr>
            <a:endParaRPr lang="en-AU" sz="2000" dirty="0"/>
          </a:p>
          <a:p>
            <a:pPr marL="838190" lvl="1" indent="-380990">
              <a:buFont typeface="Arial" panose="020B0604020202020204" pitchFamily="34" charset="0"/>
              <a:buChar char="•"/>
            </a:pPr>
            <a:endParaRPr lang="en-AU" sz="2000" dirty="0"/>
          </a:p>
        </p:txBody>
      </p:sp>
    </p:spTree>
    <p:extLst>
      <p:ext uri="{BB962C8B-B14F-4D97-AF65-F5344CB8AC3E}">
        <p14:creationId xmlns:p14="http://schemas.microsoft.com/office/powerpoint/2010/main" val="801195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1949" y="2665386"/>
            <a:ext cx="3057119" cy="2038242"/>
          </a:xfrm>
          <a:prstGeom prst="rect">
            <a:avLst/>
          </a:prstGeom>
        </p:spPr>
      </p:pic>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164757" y="917194"/>
            <a:ext cx="11862485" cy="830997"/>
          </a:xfrm>
          <a:prstGeom prst="rect">
            <a:avLst/>
          </a:prstGeom>
          <a:noFill/>
        </p:spPr>
        <p:txBody>
          <a:bodyPr wrap="square" rtlCol="0" anchor="ctr">
            <a:spAutoFit/>
          </a:bodyPr>
          <a:lstStyle/>
          <a:p>
            <a:pPr algn="ctr"/>
            <a:r>
              <a:rPr lang="en-US" sz="4800" b="1" dirty="0" err="1">
                <a:solidFill>
                  <a:srgbClr val="005CB9"/>
                </a:solidFill>
              </a:rPr>
              <a:t>Hyperkalaemia</a:t>
            </a:r>
            <a:endParaRPr lang="en-AU" sz="3200" b="1" dirty="0">
              <a:solidFill>
                <a:srgbClr val="005CB9"/>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8344" t="2374" r="17094" b="10453"/>
          <a:stretch/>
        </p:blipFill>
        <p:spPr>
          <a:xfrm>
            <a:off x="2773680" y="2665388"/>
            <a:ext cx="2171700" cy="2038241"/>
          </a:xfrm>
          <a:prstGeom prst="rect">
            <a:avLst/>
          </a:prstGeom>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r="19629"/>
          <a:stretch/>
        </p:blipFill>
        <p:spPr>
          <a:xfrm>
            <a:off x="329515" y="2665388"/>
            <a:ext cx="2444165" cy="2038241"/>
          </a:xfrm>
          <a:prstGeom prst="rect">
            <a:avLst/>
          </a:prstGeom>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5812" r="14106"/>
          <a:stretch/>
        </p:blipFill>
        <p:spPr>
          <a:xfrm>
            <a:off x="7655637" y="2665387"/>
            <a:ext cx="2435714" cy="2038241"/>
          </a:xfrm>
          <a:prstGeom prst="rect">
            <a:avLst/>
          </a:prstGeom>
        </p:spPr>
      </p:pic>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4413" r="12324"/>
          <a:stretch/>
        </p:blipFill>
        <p:spPr>
          <a:xfrm>
            <a:off x="10061709" y="2665388"/>
            <a:ext cx="2130291" cy="2038241"/>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Tree>
    <p:extLst>
      <p:ext uri="{BB962C8B-B14F-4D97-AF65-F5344CB8AC3E}">
        <p14:creationId xmlns:p14="http://schemas.microsoft.com/office/powerpoint/2010/main" val="3666726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err="1">
                <a:solidFill>
                  <a:srgbClr val="005CB9"/>
                </a:solidFill>
              </a:rPr>
              <a:t>Hyperkalaemia</a:t>
            </a:r>
            <a:endParaRPr lang="en-US" sz="4267" b="1" dirty="0">
              <a:solidFill>
                <a:srgbClr val="005CB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5" name="TextBox 4">
            <a:extLst>
              <a:ext uri="{FF2B5EF4-FFF2-40B4-BE49-F238E27FC236}">
                <a16:creationId xmlns:a16="http://schemas.microsoft.com/office/drawing/2014/main" id="{49EC2E06-F0D5-B2CB-57EE-6A08300F7693}"/>
              </a:ext>
            </a:extLst>
          </p:cNvPr>
          <p:cNvSpPr txBox="1"/>
          <p:nvPr/>
        </p:nvSpPr>
        <p:spPr>
          <a:xfrm>
            <a:off x="842039" y="1210428"/>
            <a:ext cx="10139533" cy="3059299"/>
          </a:xfrm>
          <a:prstGeom prst="rect">
            <a:avLst/>
          </a:prstGeom>
          <a:noFill/>
        </p:spPr>
        <p:txBody>
          <a:bodyPr wrap="square" rtlCol="0">
            <a:spAutoFit/>
          </a:bodyPr>
          <a:lstStyle/>
          <a:p>
            <a:pPr marL="342900" indent="-342900" eaLnBrk="1" hangingPunct="1">
              <a:lnSpc>
                <a:spcPct val="90000"/>
              </a:lnSpc>
              <a:buFont typeface="Arial" panose="020B0604020202020204" pitchFamily="34" charset="0"/>
              <a:buChar char="•"/>
            </a:pPr>
            <a:r>
              <a:rPr lang="en-US" altLang="en-US" sz="2400" dirty="0"/>
              <a:t>The normal range for the potassium concentration in serum is 3.8 to 4.9 mmol/L and in plasma is 3.4 to 4.5 mmol/L.</a:t>
            </a:r>
          </a:p>
          <a:p>
            <a:pPr marL="342900" indent="-342900" eaLnBrk="1" hangingPunct="1">
              <a:lnSpc>
                <a:spcPct val="90000"/>
              </a:lnSpc>
              <a:buFont typeface="Arial" panose="020B0604020202020204" pitchFamily="34" charset="0"/>
              <a:buChar char="•"/>
            </a:pPr>
            <a:r>
              <a:rPr lang="en-AU" sz="2400" dirty="0"/>
              <a:t>To avoid inappropriate emergency treatment for hyperkalaemia, the abnormality should be confirmed on a serum sample without obvious haemolysis that has been </a:t>
            </a:r>
            <a:r>
              <a:rPr lang="en-AU" sz="2400" dirty="0" err="1"/>
              <a:t>centrifu﻿ged</a:t>
            </a:r>
            <a:r>
              <a:rPr lang="en-AU" sz="2400" dirty="0"/>
              <a:t> and analysed without delay.</a:t>
            </a:r>
          </a:p>
          <a:p>
            <a:pPr marL="342900" indent="-342900" eaLnBrk="1" hangingPunct="1">
              <a:lnSpc>
                <a:spcPct val="90000"/>
              </a:lnSpc>
              <a:buFont typeface="Arial" panose="020B0604020202020204" pitchFamily="34" charset="0"/>
              <a:buChar char="•"/>
            </a:pPr>
            <a:r>
              <a:rPr lang="en-AU" sz="2400" b="1" i="0" dirty="0">
                <a:solidFill>
                  <a:srgbClr val="2F2F2F"/>
                </a:solidFill>
                <a:effectLst/>
              </a:rPr>
              <a:t>Haemolysis</a:t>
            </a:r>
            <a:r>
              <a:rPr lang="en-AU" sz="2400" b="0" i="0" dirty="0">
                <a:solidFill>
                  <a:srgbClr val="2F2F2F"/>
                </a:solidFill>
                <a:effectLst/>
              </a:rPr>
              <a:t> and </a:t>
            </a:r>
            <a:r>
              <a:rPr lang="en-AU" sz="2400" b="1" i="0" dirty="0">
                <a:solidFill>
                  <a:srgbClr val="2F2F2F"/>
                </a:solidFill>
                <a:effectLst/>
              </a:rPr>
              <a:t>delay in transferring serum samples </a:t>
            </a:r>
            <a:r>
              <a:rPr lang="en-AU" sz="2400" b="0" i="0" dirty="0">
                <a:solidFill>
                  <a:srgbClr val="2F2F2F"/>
                </a:solidFill>
                <a:effectLst/>
              </a:rPr>
              <a:t>to the laboratory are common causes of </a:t>
            </a:r>
            <a:r>
              <a:rPr lang="en-AU" sz="2400" b="0" i="0" dirty="0" err="1">
                <a:solidFill>
                  <a:srgbClr val="2F2F2F"/>
                </a:solidFill>
                <a:effectLst/>
              </a:rPr>
              <a:t>pseudohyperkalaemia</a:t>
            </a:r>
            <a:r>
              <a:rPr lang="en-AU" sz="2400" dirty="0">
                <a:solidFill>
                  <a:srgbClr val="2F2F2F"/>
                </a:solidFill>
              </a:rPr>
              <a:t> – read pathology report to look for this.</a:t>
            </a:r>
            <a:endParaRPr lang="en-AU" sz="2400" dirty="0"/>
          </a:p>
          <a:p>
            <a:pPr marL="838190" lvl="1" indent="-380990">
              <a:buFont typeface="Arial" panose="020B0604020202020204" pitchFamily="34" charset="0"/>
              <a:buChar char="•"/>
            </a:pPr>
            <a:endParaRPr lang="en-AU" sz="2000" dirty="0"/>
          </a:p>
        </p:txBody>
      </p:sp>
    </p:spTree>
    <p:extLst>
      <p:ext uri="{BB962C8B-B14F-4D97-AF65-F5344CB8AC3E}">
        <p14:creationId xmlns:p14="http://schemas.microsoft.com/office/powerpoint/2010/main" val="4174421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err="1">
                <a:solidFill>
                  <a:srgbClr val="005CB9"/>
                </a:solidFill>
              </a:rPr>
              <a:t>Hyperkalaemia</a:t>
            </a:r>
            <a:r>
              <a:rPr lang="en-US" sz="4267" b="1" dirty="0">
                <a:solidFill>
                  <a:srgbClr val="005CB9"/>
                </a:solidFill>
              </a:rPr>
              <a:t> causes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5053691"/>
          </a:xfrm>
          <a:prstGeom prst="rect">
            <a:avLst/>
          </a:prstGeom>
          <a:noFill/>
        </p:spPr>
        <p:txBody>
          <a:bodyPr wrap="square" rtlCol="0">
            <a:spAutoFit/>
          </a:bodyPr>
          <a:lstStyle/>
          <a:p>
            <a:pPr marL="342900" indent="-342900" eaLnBrk="1" hangingPunct="1">
              <a:lnSpc>
                <a:spcPct val="90000"/>
              </a:lnSpc>
              <a:buFont typeface="Arial" panose="020B0604020202020204" pitchFamily="34" charset="0"/>
              <a:buChar char="•"/>
            </a:pPr>
            <a:r>
              <a:rPr lang="en-AU" altLang="en-US" sz="2400" dirty="0"/>
              <a:t>Kidney failure</a:t>
            </a:r>
          </a:p>
          <a:p>
            <a:pPr marL="800100" lvl="1" indent="-342900">
              <a:lnSpc>
                <a:spcPct val="90000"/>
              </a:lnSpc>
              <a:buFont typeface="Arial" panose="020B0604020202020204" pitchFamily="34" charset="0"/>
              <a:buChar char="•"/>
            </a:pPr>
            <a:r>
              <a:rPr lang="en-AU" altLang="en-US" sz="2400" dirty="0"/>
              <a:t>Reduced K+ excretion</a:t>
            </a:r>
          </a:p>
          <a:p>
            <a:pPr marL="342900" indent="-342900" eaLnBrk="1" hangingPunct="1">
              <a:lnSpc>
                <a:spcPct val="90000"/>
              </a:lnSpc>
              <a:buFont typeface="Arial" panose="020B0604020202020204" pitchFamily="34" charset="0"/>
              <a:buChar char="•"/>
            </a:pPr>
            <a:r>
              <a:rPr lang="en-AU" sz="2400" dirty="0"/>
              <a:t>Drug-induced</a:t>
            </a:r>
          </a:p>
          <a:p>
            <a:pPr marL="800100" lvl="1" indent="-342900">
              <a:lnSpc>
                <a:spcPct val="90000"/>
              </a:lnSpc>
              <a:buFont typeface="Arial" panose="020B0604020202020204" pitchFamily="34" charset="0"/>
              <a:buChar char="•"/>
            </a:pPr>
            <a:r>
              <a:rPr lang="en-AU" sz="2400" dirty="0"/>
              <a:t>NSAIDs</a:t>
            </a:r>
          </a:p>
          <a:p>
            <a:pPr marL="800100" lvl="1" indent="-342900">
              <a:lnSpc>
                <a:spcPct val="90000"/>
              </a:lnSpc>
              <a:buFont typeface="Arial" panose="020B0604020202020204" pitchFamily="34" charset="0"/>
              <a:buChar char="•"/>
            </a:pPr>
            <a:r>
              <a:rPr lang="en-AU" sz="2400" dirty="0"/>
              <a:t>K+ sparing diuretics – spironolactone, amiloride</a:t>
            </a:r>
          </a:p>
          <a:p>
            <a:pPr marL="800100" lvl="1" indent="-342900">
              <a:lnSpc>
                <a:spcPct val="90000"/>
              </a:lnSpc>
              <a:buFont typeface="Arial" panose="020B0604020202020204" pitchFamily="34" charset="0"/>
              <a:buChar char="•"/>
            </a:pPr>
            <a:r>
              <a:rPr lang="en-AU" sz="2400" dirty="0"/>
              <a:t>K+ supplements</a:t>
            </a:r>
          </a:p>
          <a:p>
            <a:pPr marL="800100" lvl="1" indent="-342900">
              <a:lnSpc>
                <a:spcPct val="90000"/>
              </a:lnSpc>
              <a:buFont typeface="Arial" panose="020B0604020202020204" pitchFamily="34" charset="0"/>
              <a:buChar char="•"/>
            </a:pPr>
            <a:r>
              <a:rPr lang="en-AU" sz="2400" dirty="0"/>
              <a:t>Trimethoprim/Bactrim</a:t>
            </a:r>
          </a:p>
          <a:p>
            <a:pPr marL="800100" lvl="1" indent="-342900">
              <a:lnSpc>
                <a:spcPct val="90000"/>
              </a:lnSpc>
              <a:buFont typeface="Arial" panose="020B0604020202020204" pitchFamily="34" charset="0"/>
              <a:buChar char="•"/>
            </a:pPr>
            <a:r>
              <a:rPr lang="en-AU" sz="2400" dirty="0"/>
              <a:t>ACEI/ARB</a:t>
            </a:r>
          </a:p>
          <a:p>
            <a:pPr marL="342900" indent="-342900" eaLnBrk="1" hangingPunct="1">
              <a:lnSpc>
                <a:spcPct val="90000"/>
              </a:lnSpc>
              <a:buFont typeface="Arial" panose="020B0604020202020204" pitchFamily="34" charset="0"/>
              <a:buChar char="•"/>
            </a:pPr>
            <a:r>
              <a:rPr lang="en-AU" sz="2400" dirty="0"/>
              <a:t>Increased K+ release from cells</a:t>
            </a:r>
          </a:p>
          <a:p>
            <a:pPr marL="800100" lvl="1" indent="-342900">
              <a:lnSpc>
                <a:spcPct val="90000"/>
              </a:lnSpc>
              <a:buFont typeface="Arial" panose="020B0604020202020204" pitchFamily="34" charset="0"/>
              <a:buChar char="•"/>
            </a:pPr>
            <a:r>
              <a:rPr lang="en-AU" sz="2400" dirty="0"/>
              <a:t>Metabolic acidosis, insulin deficiency, rhabdomyolysis, burns, tumour lysis syndrome</a:t>
            </a:r>
          </a:p>
          <a:p>
            <a:pPr marL="342900" indent="-342900" eaLnBrk="1" hangingPunct="1">
              <a:lnSpc>
                <a:spcPct val="90000"/>
              </a:lnSpc>
              <a:buFont typeface="Arial" panose="020B0604020202020204" pitchFamily="34" charset="0"/>
              <a:buChar char="•"/>
            </a:pPr>
            <a:r>
              <a:rPr lang="en-AU" sz="2400" dirty="0"/>
              <a:t>Endocrine</a:t>
            </a:r>
          </a:p>
          <a:p>
            <a:pPr marL="800100" lvl="1" indent="-342900">
              <a:lnSpc>
                <a:spcPct val="90000"/>
              </a:lnSpc>
              <a:buFont typeface="Arial" panose="020B0604020202020204" pitchFamily="34" charset="0"/>
              <a:buChar char="•"/>
            </a:pPr>
            <a:r>
              <a:rPr lang="en-AU" sz="2400" dirty="0"/>
              <a:t>Primary adrenal insufficiency/Addison's, mineralocorticoid deficiency or resistance</a:t>
            </a:r>
          </a:p>
          <a:p>
            <a:pPr marL="838190" lvl="1" indent="-380990">
              <a:buFont typeface="Arial" panose="020B0604020202020204" pitchFamily="34" charset="0"/>
              <a:buChar char="•"/>
            </a:pPr>
            <a:endParaRPr lang="en-AU" sz="2000" dirty="0"/>
          </a:p>
        </p:txBody>
      </p:sp>
    </p:spTree>
    <p:extLst>
      <p:ext uri="{BB962C8B-B14F-4D97-AF65-F5344CB8AC3E}">
        <p14:creationId xmlns:p14="http://schemas.microsoft.com/office/powerpoint/2010/main" val="1676689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9668497" cy="748988"/>
          </a:xfrm>
          <a:prstGeom prst="rect">
            <a:avLst/>
          </a:prstGeom>
          <a:noFill/>
        </p:spPr>
        <p:txBody>
          <a:bodyPr wrap="square" rtlCol="0">
            <a:spAutoFit/>
          </a:bodyPr>
          <a:lstStyle/>
          <a:p>
            <a:r>
              <a:rPr lang="en-US" sz="4267" b="1" dirty="0">
                <a:solidFill>
                  <a:srgbClr val="005CB9"/>
                </a:solidFill>
              </a:rPr>
              <a:t>Risk of cardiac arrythmias and death</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2031325"/>
          </a:xfrm>
          <a:prstGeom prst="rect">
            <a:avLst/>
          </a:prstGeom>
          <a:noFill/>
        </p:spPr>
        <p:txBody>
          <a:bodyPr wrap="square" rtlCol="0">
            <a:spAutoFit/>
          </a:bodyPr>
          <a:lstStyle/>
          <a:p>
            <a:pPr marL="342900" indent="-342900" eaLnBrk="1" hangingPunct="1">
              <a:lnSpc>
                <a:spcPct val="90000"/>
              </a:lnSpc>
              <a:buFont typeface="Arial" panose="020B0604020202020204" pitchFamily="34" charset="0"/>
              <a:buChar char="•"/>
            </a:pPr>
            <a:r>
              <a:rPr lang="en-AU" altLang="en-US" sz="2800" dirty="0"/>
              <a:t>Increased extracellular potassium reduces myocardial excitability with depression of both </a:t>
            </a:r>
            <a:r>
              <a:rPr lang="en-AU" altLang="en-US" sz="2800" dirty="0" err="1"/>
              <a:t>pacemaking</a:t>
            </a:r>
            <a:r>
              <a:rPr lang="en-AU" altLang="en-US" sz="2800" dirty="0"/>
              <a:t> and conducting tissues </a:t>
            </a:r>
          </a:p>
          <a:p>
            <a:pPr marL="342900" indent="-342900" eaLnBrk="1" hangingPunct="1">
              <a:lnSpc>
                <a:spcPct val="90000"/>
              </a:lnSpc>
              <a:buFont typeface="Arial" panose="020B0604020202020204" pitchFamily="34" charset="0"/>
              <a:buChar char="•"/>
            </a:pPr>
            <a:r>
              <a:rPr lang="en-AU" altLang="en-US" sz="2800" dirty="0"/>
              <a:t>Leads to suppression of impulse generation from SA node and reduces conduction by AV node and His-Purkinje system – leads to bradycardia, conduction block and arrest.</a:t>
            </a:r>
            <a:endParaRPr lang="en-AU" sz="2400" dirty="0"/>
          </a:p>
        </p:txBody>
      </p:sp>
    </p:spTree>
    <p:extLst>
      <p:ext uri="{BB962C8B-B14F-4D97-AF65-F5344CB8AC3E}">
        <p14:creationId xmlns:p14="http://schemas.microsoft.com/office/powerpoint/2010/main" val="2133469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What level would you treat </a:t>
            </a:r>
            <a:r>
              <a:rPr lang="en-US" sz="4267" b="1" dirty="0" err="1">
                <a:solidFill>
                  <a:srgbClr val="005CB9"/>
                </a:solidFill>
              </a:rPr>
              <a:t>hyperkalaemia</a:t>
            </a:r>
            <a:r>
              <a:rPr lang="en-US" sz="4267" b="1" dirty="0">
                <a:solidFill>
                  <a:srgbClr val="005CB9"/>
                </a:solidFill>
              </a:rPr>
              <a: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2677656"/>
          </a:xfrm>
          <a:prstGeom prst="rect">
            <a:avLst/>
          </a:prstGeom>
          <a:noFill/>
        </p:spPr>
        <p:txBody>
          <a:bodyPr wrap="square" rtlCol="0">
            <a:spAutoFit/>
          </a:bodyPr>
          <a:lstStyle/>
          <a:p>
            <a:pPr marL="457200" indent="-457200">
              <a:buFont typeface="Arial" panose="020B0604020202020204" pitchFamily="34" charset="0"/>
              <a:buChar char="•"/>
            </a:pPr>
            <a:r>
              <a:rPr lang="en-US" sz="2800" dirty="0"/>
              <a:t>Need to at least think of treatment once K+ over 5.5.    </a:t>
            </a:r>
          </a:p>
          <a:p>
            <a:pPr marL="457200" indent="-457200">
              <a:buFont typeface="Arial" panose="020B0604020202020204" pitchFamily="34" charset="0"/>
              <a:buChar char="•"/>
            </a:pPr>
            <a:r>
              <a:rPr lang="en-US" sz="2800" b="1" dirty="0"/>
              <a:t>Mild K+ 5.5-6.0 </a:t>
            </a:r>
            <a:r>
              <a:rPr lang="en-US" sz="2800" dirty="0"/>
              <a:t>– cease slow K, could the offending medication be stopped </a:t>
            </a:r>
            <a:r>
              <a:rPr lang="en-US" sz="2800" dirty="0" err="1"/>
              <a:t>eg.</a:t>
            </a:r>
            <a:r>
              <a:rPr lang="en-US" sz="2800" dirty="0"/>
              <a:t> ACEI. </a:t>
            </a:r>
          </a:p>
          <a:p>
            <a:pPr marL="457200" indent="-457200">
              <a:buFont typeface="Arial" panose="020B0604020202020204" pitchFamily="34" charset="0"/>
              <a:buChar char="•"/>
            </a:pPr>
            <a:r>
              <a:rPr lang="en-US" sz="2800" b="1" dirty="0"/>
              <a:t>Moderate K+ &gt;6.0 </a:t>
            </a:r>
            <a:r>
              <a:rPr lang="en-US" sz="2800" dirty="0"/>
              <a:t>-6.9 Take note – usually have to do something extra to lower the level </a:t>
            </a:r>
            <a:r>
              <a:rPr lang="en-US" sz="2800" dirty="0" err="1"/>
              <a:t>eg.</a:t>
            </a:r>
            <a:r>
              <a:rPr lang="en-US" sz="2800" dirty="0"/>
              <a:t> Not just stop K+ raising meds</a:t>
            </a:r>
          </a:p>
          <a:p>
            <a:pPr marL="457200" indent="-457200">
              <a:buFont typeface="Arial" panose="020B0604020202020204" pitchFamily="34" charset="0"/>
              <a:buChar char="•"/>
            </a:pPr>
            <a:r>
              <a:rPr lang="en-US" sz="2800" b="1" dirty="0"/>
              <a:t>Severe &gt;7.0 </a:t>
            </a:r>
          </a:p>
        </p:txBody>
      </p:sp>
    </p:spTree>
    <p:extLst>
      <p:ext uri="{BB962C8B-B14F-4D97-AF65-F5344CB8AC3E}">
        <p14:creationId xmlns:p14="http://schemas.microsoft.com/office/powerpoint/2010/main" val="1806374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Treatment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a:t>Does depend on the cause and likelihood of </a:t>
            </a:r>
            <a:r>
              <a:rPr lang="en-US" sz="2800" dirty="0" err="1"/>
              <a:t>hyperkalaemia</a:t>
            </a:r>
            <a:r>
              <a:rPr lang="en-US" sz="2800" dirty="0"/>
              <a:t> continuing </a:t>
            </a:r>
          </a:p>
          <a:p>
            <a:pPr marL="914400" lvl="1" indent="-457200">
              <a:buFont typeface="Arial" panose="020B0604020202020204" pitchFamily="34" charset="0"/>
              <a:buChar char="•"/>
            </a:pPr>
            <a:r>
              <a:rPr lang="en-US" sz="2800" dirty="0"/>
              <a:t>ongoing renal failure </a:t>
            </a:r>
            <a:r>
              <a:rPr lang="en-US" sz="2800" dirty="0">
                <a:sym typeface="Wingdings" pitchFamily="2" charset="2"/>
              </a:rPr>
              <a:t></a:t>
            </a:r>
            <a:r>
              <a:rPr lang="en-US" sz="2800" dirty="0"/>
              <a:t>treat more aggressively</a:t>
            </a:r>
          </a:p>
          <a:p>
            <a:pPr marL="914400" lvl="1" indent="-457200">
              <a:buFont typeface="Arial" panose="020B0604020202020204" pitchFamily="34" charset="0"/>
              <a:buChar char="•"/>
            </a:pPr>
            <a:r>
              <a:rPr lang="en-US" sz="2800" dirty="0"/>
              <a:t>vs took too much slow K</a:t>
            </a:r>
          </a:p>
          <a:p>
            <a:pPr marL="457200" indent="-457200">
              <a:buFont typeface="Arial" panose="020B0604020202020204" pitchFamily="34" charset="0"/>
              <a:buChar char="•"/>
            </a:pPr>
            <a:r>
              <a:rPr lang="en-US" sz="2800" dirty="0"/>
              <a:t>Don’t forget the ECG particularly if K+ &gt;6.0</a:t>
            </a:r>
            <a:endParaRPr lang="en-US" sz="2800" b="1" dirty="0"/>
          </a:p>
        </p:txBody>
      </p:sp>
    </p:spTree>
    <p:extLst>
      <p:ext uri="{BB962C8B-B14F-4D97-AF65-F5344CB8AC3E}">
        <p14:creationId xmlns:p14="http://schemas.microsoft.com/office/powerpoint/2010/main" val="2077186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err="1">
                <a:solidFill>
                  <a:srgbClr val="005CB9"/>
                </a:solidFill>
              </a:rPr>
              <a:t>Hyperkalaemia</a:t>
            </a:r>
            <a:r>
              <a:rPr lang="en-US" sz="4267" b="1" dirty="0">
                <a:solidFill>
                  <a:srgbClr val="005CB9"/>
                </a:solidFill>
              </a:rPr>
              <a:t> ECG </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1026" name="Picture 2">
            <a:extLst>
              <a:ext uri="{FF2B5EF4-FFF2-40B4-BE49-F238E27FC236}">
                <a16:creationId xmlns:a16="http://schemas.microsoft.com/office/drawing/2014/main" id="{5546351E-F22B-AFD3-ADB2-6E88B94B3F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867" y="999576"/>
            <a:ext cx="7678570" cy="51596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20879C-92FB-AA08-79EA-098CC2288032}"/>
              </a:ext>
            </a:extLst>
          </p:cNvPr>
          <p:cNvSpPr txBox="1"/>
          <p:nvPr/>
        </p:nvSpPr>
        <p:spPr>
          <a:xfrm>
            <a:off x="4106279" y="6159231"/>
            <a:ext cx="5438274" cy="369332"/>
          </a:xfrm>
          <a:prstGeom prst="rect">
            <a:avLst/>
          </a:prstGeom>
          <a:noFill/>
        </p:spPr>
        <p:txBody>
          <a:bodyPr wrap="square" rtlCol="0">
            <a:spAutoFit/>
          </a:bodyPr>
          <a:lstStyle/>
          <a:p>
            <a:r>
              <a:rPr lang="en-US" dirty="0"/>
              <a:t>https://</a:t>
            </a:r>
            <a:r>
              <a:rPr lang="en-US" dirty="0" err="1"/>
              <a:t>litfl.com</a:t>
            </a:r>
            <a:r>
              <a:rPr lang="en-US" dirty="0"/>
              <a:t>/</a:t>
            </a:r>
            <a:r>
              <a:rPr lang="en-US" dirty="0" err="1"/>
              <a:t>hyperkalaemia</a:t>
            </a:r>
            <a:r>
              <a:rPr lang="en-US" dirty="0"/>
              <a:t>-</a:t>
            </a:r>
            <a:r>
              <a:rPr lang="en-US" dirty="0" err="1"/>
              <a:t>ecg</a:t>
            </a:r>
            <a:r>
              <a:rPr lang="en-US" dirty="0"/>
              <a:t>-library/</a:t>
            </a:r>
          </a:p>
        </p:txBody>
      </p:sp>
    </p:spTree>
    <p:extLst>
      <p:ext uri="{BB962C8B-B14F-4D97-AF65-F5344CB8AC3E}">
        <p14:creationId xmlns:p14="http://schemas.microsoft.com/office/powerpoint/2010/main" val="2492845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K+ = 7.0</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3074" name="Picture 2" descr="ECG Hyperkalaemia peaked T waves serum potassium 7.0">
            <a:extLst>
              <a:ext uri="{FF2B5EF4-FFF2-40B4-BE49-F238E27FC236}">
                <a16:creationId xmlns:a16="http://schemas.microsoft.com/office/drawing/2014/main" id="{07E7254A-8C4F-4135-B6C3-D85FE29D3B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765" y="1123030"/>
            <a:ext cx="10233093" cy="4796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440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K+ = 9.3</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5122" name="Picture 2" descr="ECG Hyperkalemia serum potassium 9.3">
            <a:extLst>
              <a:ext uri="{FF2B5EF4-FFF2-40B4-BE49-F238E27FC236}">
                <a16:creationId xmlns:a16="http://schemas.microsoft.com/office/drawing/2014/main" id="{E18AEA8D-B167-5C43-1C2F-FC9649A63D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647" y="846637"/>
            <a:ext cx="10174706" cy="5325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450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Cardiac membrane </a:t>
            </a:r>
            <a:r>
              <a:rPr lang="en-US" sz="4267" b="1" dirty="0" err="1">
                <a:solidFill>
                  <a:srgbClr val="005CB9"/>
                </a:solidFill>
              </a:rPr>
              <a:t>stablisation</a:t>
            </a:r>
            <a:endParaRPr lang="en-US" sz="4267" b="1" dirty="0">
              <a:solidFill>
                <a:srgbClr val="005CB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t>Calcium alleviates the membrane </a:t>
            </a:r>
            <a:r>
              <a:rPr lang="en-US" sz="2800" dirty="0" err="1"/>
              <a:t>depolarisation</a:t>
            </a:r>
            <a:r>
              <a:rPr lang="en-US" sz="2800" dirty="0"/>
              <a:t> of severe </a:t>
            </a:r>
            <a:r>
              <a:rPr lang="en-US" sz="2800" dirty="0" err="1"/>
              <a:t>hyperkalaemia</a:t>
            </a:r>
            <a:endParaRPr lang="en-US" sz="2800" dirty="0"/>
          </a:p>
          <a:p>
            <a:pPr marL="457200" indent="-457200">
              <a:buFont typeface="Arial" panose="020B0604020202020204" pitchFamily="34" charset="0"/>
              <a:buChar char="•"/>
            </a:pPr>
            <a:r>
              <a:rPr lang="en-US" sz="2800" dirty="0"/>
              <a:t>But it doesn’t lower the serum potassium concentration.</a:t>
            </a:r>
          </a:p>
          <a:p>
            <a:pPr marL="457200" indent="-457200">
              <a:buFont typeface="Arial" panose="020B0604020202020204" pitchFamily="34" charset="0"/>
              <a:buChar char="•"/>
            </a:pPr>
            <a:r>
              <a:rPr lang="en-US" sz="2800" dirty="0"/>
              <a:t>In the presence of life-threatening cardiac arrhythmia or severe ECG changes of acute </a:t>
            </a:r>
            <a:r>
              <a:rPr lang="en-US" sz="2800" dirty="0" err="1"/>
              <a:t>hyperkalaemia</a:t>
            </a:r>
            <a:r>
              <a:rPr lang="en-US" sz="2800" dirty="0"/>
              <a:t>:</a:t>
            </a:r>
          </a:p>
          <a:p>
            <a:pPr marL="914400" lvl="1" indent="-457200">
              <a:buFont typeface="Arial" panose="020B0604020202020204" pitchFamily="34" charset="0"/>
              <a:buChar char="•"/>
            </a:pPr>
            <a:r>
              <a:rPr lang="en-US" sz="2800" b="1" dirty="0"/>
              <a:t>Give IV calcium gluconate 10ml/2.2mmol over 2 to 3 minutes into a large vein</a:t>
            </a:r>
            <a:endParaRPr lang="en-US" sz="2800" dirty="0"/>
          </a:p>
          <a:p>
            <a:pPr marL="457200" indent="-457200">
              <a:buFont typeface="Arial" panose="020B0604020202020204" pitchFamily="34" charset="0"/>
              <a:buChar char="•"/>
            </a:pPr>
            <a:r>
              <a:rPr lang="en-US" sz="2800" dirty="0"/>
              <a:t>Monitor response via telemetry if possible</a:t>
            </a:r>
          </a:p>
          <a:p>
            <a:pPr marL="457200" indent="-457200">
              <a:buFont typeface="Arial" panose="020B0604020202020204" pitchFamily="34" charset="0"/>
              <a:buChar char="•"/>
            </a:pPr>
            <a:r>
              <a:rPr lang="en-US" sz="2800" dirty="0"/>
              <a:t>Can give repeated doses of IV calcium gluconate </a:t>
            </a:r>
          </a:p>
          <a:p>
            <a:pPr marL="914400" lvl="1" indent="-457200">
              <a:buFont typeface="Arial" panose="020B0604020202020204" pitchFamily="34" charset="0"/>
              <a:buChar char="•"/>
            </a:pPr>
            <a:endParaRPr lang="en-US" sz="2800" b="1" dirty="0"/>
          </a:p>
          <a:p>
            <a:pPr marL="914400" lvl="1" indent="-457200">
              <a:buFont typeface="Arial" panose="020B0604020202020204" pitchFamily="34" charset="0"/>
              <a:buChar char="•"/>
            </a:pPr>
            <a:endParaRPr lang="en-US" sz="2800" b="1" dirty="0"/>
          </a:p>
        </p:txBody>
      </p:sp>
    </p:spTree>
    <p:extLst>
      <p:ext uri="{BB962C8B-B14F-4D97-AF65-F5344CB8AC3E}">
        <p14:creationId xmlns:p14="http://schemas.microsoft.com/office/powerpoint/2010/main" val="737122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Moderate </a:t>
            </a:r>
            <a:r>
              <a:rPr lang="en-US" sz="4267" b="1" dirty="0" err="1">
                <a:solidFill>
                  <a:srgbClr val="005CB9"/>
                </a:solidFill>
              </a:rPr>
              <a:t>hyperkalaemia</a:t>
            </a:r>
            <a:r>
              <a:rPr lang="en-US" sz="4267" b="1" dirty="0">
                <a:solidFill>
                  <a:srgbClr val="005CB9"/>
                </a:solidFill>
              </a:rPr>
              <a:t> &gt;6.0</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6247864"/>
          </a:xfrm>
          <a:prstGeom prst="rect">
            <a:avLst/>
          </a:prstGeom>
          <a:noFill/>
        </p:spPr>
        <p:txBody>
          <a:bodyPr wrap="square" rtlCol="0">
            <a:spAutoFit/>
          </a:bodyPr>
          <a:lstStyle/>
          <a:p>
            <a:pPr marL="457200" indent="-457200">
              <a:buFont typeface="Arial" panose="020B0604020202020204" pitchFamily="34" charset="0"/>
              <a:buChar char="•"/>
            </a:pPr>
            <a:r>
              <a:rPr lang="en-US" sz="2800" b="1" u="sng" dirty="0"/>
              <a:t>50</a:t>
            </a:r>
            <a:r>
              <a:rPr lang="en-US" sz="2800" b="1" dirty="0"/>
              <a:t>ml of </a:t>
            </a:r>
            <a:r>
              <a:rPr lang="en-US" sz="2800" b="1" u="sng" dirty="0"/>
              <a:t>50</a:t>
            </a:r>
            <a:r>
              <a:rPr lang="en-US" sz="2800" b="1" dirty="0"/>
              <a:t>% dextrose as slow IV push </a:t>
            </a:r>
          </a:p>
          <a:p>
            <a:pPr marL="457200" indent="-457200">
              <a:buFont typeface="Arial" panose="020B0604020202020204" pitchFamily="34" charset="0"/>
              <a:buChar char="•"/>
            </a:pPr>
            <a:r>
              <a:rPr lang="en-US" sz="2800" b="1" dirty="0"/>
              <a:t>Followed by </a:t>
            </a:r>
            <a:r>
              <a:rPr lang="en-US" sz="2800" b="1" u="sng" dirty="0"/>
              <a:t>10</a:t>
            </a:r>
            <a:r>
              <a:rPr lang="en-US" sz="2800" b="1" dirty="0"/>
              <a:t> units of IV </a:t>
            </a:r>
            <a:r>
              <a:rPr lang="en-US" sz="2800" b="1" dirty="0" err="1"/>
              <a:t>actrapid</a:t>
            </a:r>
            <a:endParaRPr lang="en-US" sz="2800" b="1"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Insulin promotes cellular uptake of potassium. </a:t>
            </a:r>
          </a:p>
          <a:p>
            <a:pPr marL="457200" indent="-457200">
              <a:buFont typeface="Arial" panose="020B0604020202020204" pitchFamily="34" charset="0"/>
              <a:buChar char="•"/>
            </a:pPr>
            <a:r>
              <a:rPr lang="en-US" sz="2800" dirty="0"/>
              <a:t>Serum potassium decreases by 0.5 to 1.5 mmol/L over 30 minutes in response to the insulin–glucose therapy.</a:t>
            </a:r>
          </a:p>
          <a:p>
            <a:pPr marL="457200" indent="-457200">
              <a:buFont typeface="Arial" panose="020B0604020202020204" pitchFamily="34" charset="0"/>
              <a:buChar char="•"/>
            </a:pPr>
            <a:r>
              <a:rPr lang="en-US" sz="2800" dirty="0"/>
              <a:t>Measure blood glucose concentration before starting insulin–glucose therapy to exclude </a:t>
            </a:r>
            <a:r>
              <a:rPr lang="en-US" sz="2800" dirty="0" err="1"/>
              <a:t>hypoglycaemia</a:t>
            </a:r>
            <a:r>
              <a:rPr lang="en-US" sz="2800" dirty="0"/>
              <a:t>.</a:t>
            </a:r>
          </a:p>
          <a:p>
            <a:endParaRPr lang="en-US" sz="2800" dirty="0"/>
          </a:p>
          <a:p>
            <a:r>
              <a:rPr lang="en-US" sz="3600" b="1" dirty="0"/>
              <a:t>AND</a:t>
            </a:r>
            <a:r>
              <a:rPr lang="en-US" sz="3600" dirty="0"/>
              <a:t> </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endParaRPr lang="en-US" sz="2800" b="1" dirty="0"/>
          </a:p>
          <a:p>
            <a:pPr marL="914400" lvl="1" indent="-457200">
              <a:buFont typeface="Arial" panose="020B0604020202020204" pitchFamily="34" charset="0"/>
              <a:buChar char="•"/>
            </a:pPr>
            <a:endParaRPr lang="en-US" sz="2800" b="1" dirty="0"/>
          </a:p>
        </p:txBody>
      </p:sp>
    </p:spTree>
    <p:extLst>
      <p:ext uri="{BB962C8B-B14F-4D97-AF65-F5344CB8AC3E}">
        <p14:creationId xmlns:p14="http://schemas.microsoft.com/office/powerpoint/2010/main" val="4046399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Moderate </a:t>
            </a:r>
            <a:r>
              <a:rPr lang="en-US" sz="4267" b="1" dirty="0" err="1">
                <a:solidFill>
                  <a:srgbClr val="005CB9"/>
                </a:solidFill>
              </a:rPr>
              <a:t>hyperkalaemia</a:t>
            </a:r>
            <a:r>
              <a:rPr lang="en-US" sz="4267" b="1" dirty="0">
                <a:solidFill>
                  <a:srgbClr val="005CB9"/>
                </a:solidFill>
              </a:rPr>
              <a:t> &gt;6.0</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5693866"/>
          </a:xfrm>
          <a:prstGeom prst="rect">
            <a:avLst/>
          </a:prstGeom>
          <a:noFill/>
        </p:spPr>
        <p:txBody>
          <a:bodyPr wrap="square" rtlCol="0">
            <a:spAutoFit/>
          </a:bodyPr>
          <a:lstStyle/>
          <a:p>
            <a:pPr marL="457200" indent="-457200">
              <a:buFont typeface="Arial" panose="020B0604020202020204" pitchFamily="34" charset="0"/>
              <a:buChar char="•"/>
            </a:pPr>
            <a:r>
              <a:rPr lang="en-US" sz="2800" b="1" dirty="0"/>
              <a:t>Give </a:t>
            </a:r>
            <a:r>
              <a:rPr lang="en-US" sz="2800" b="1" dirty="0" err="1"/>
              <a:t>resonium</a:t>
            </a:r>
            <a:r>
              <a:rPr lang="en-US" sz="2800" b="1" dirty="0"/>
              <a:t> 15 or 30g, PO or PR if nil by mouth.</a:t>
            </a:r>
          </a:p>
          <a:p>
            <a:pPr marL="457200" indent="-457200">
              <a:buFont typeface="Arial" panose="020B0604020202020204" pitchFamily="34" charset="0"/>
              <a:buChar char="•"/>
            </a:pPr>
            <a:r>
              <a:rPr lang="en-US" sz="2800" dirty="0" err="1"/>
              <a:t>Resonium</a:t>
            </a:r>
            <a:r>
              <a:rPr lang="en-US" sz="2800" dirty="0"/>
              <a:t> removes K+ from the bowel lumen, in exchange for sodium or calcium</a:t>
            </a:r>
          </a:p>
          <a:p>
            <a:pPr marL="457200" indent="-457200">
              <a:buFont typeface="Arial" panose="020B0604020202020204" pitchFamily="34" charset="0"/>
              <a:buChar char="•"/>
            </a:pPr>
            <a:r>
              <a:rPr lang="en-US" sz="2800" dirty="0"/>
              <a:t>This treatment takes several hours for effect</a:t>
            </a:r>
          </a:p>
          <a:p>
            <a:pPr marL="457200" indent="-457200">
              <a:buFont typeface="Arial" panose="020B0604020202020204" pitchFamily="34" charset="0"/>
              <a:buChar char="•"/>
            </a:pPr>
            <a:r>
              <a:rPr lang="en-US" sz="2800" dirty="0"/>
              <a:t>Can give multiple doses every 4 -6 hours</a:t>
            </a:r>
          </a:p>
          <a:p>
            <a:pPr marL="457200" indent="-457200">
              <a:buFont typeface="Arial" panose="020B0604020202020204" pitchFamily="34" charset="0"/>
              <a:buChar char="•"/>
            </a:pPr>
            <a:r>
              <a:rPr lang="en-US" sz="2800" dirty="0"/>
              <a:t>This treatment lowers the serum potassium concentration by 0.5 to 1 mmol/L over 1 to 6 hours</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dirty="0"/>
              <a:t>Consider IV sodium bicarbonate (if NOT overloaded) and in metabolic acidosis </a:t>
            </a:r>
          </a:p>
          <a:p>
            <a:pPr marL="914400" lvl="1" indent="-457200">
              <a:buFont typeface="Arial" panose="020B0604020202020204" pitchFamily="34" charset="0"/>
              <a:buChar char="•"/>
            </a:pPr>
            <a:r>
              <a:rPr lang="en-US" sz="2800" i="1" dirty="0"/>
              <a:t>Call the reg prior to doing this </a:t>
            </a:r>
          </a:p>
          <a:p>
            <a:pPr marL="457200" indent="-457200">
              <a:buFont typeface="Arial" panose="020B0604020202020204" pitchFamily="34" charset="0"/>
              <a:buChar char="•"/>
            </a:pPr>
            <a:endParaRPr lang="en-US" sz="2800" b="1" dirty="0"/>
          </a:p>
          <a:p>
            <a:pPr marL="914400" lvl="1" indent="-457200">
              <a:buFont typeface="Arial" panose="020B0604020202020204" pitchFamily="34" charset="0"/>
              <a:buChar char="•"/>
            </a:pPr>
            <a:endParaRPr lang="en-US" sz="2800" b="1" dirty="0"/>
          </a:p>
        </p:txBody>
      </p:sp>
    </p:spTree>
    <p:extLst>
      <p:ext uri="{BB962C8B-B14F-4D97-AF65-F5344CB8AC3E}">
        <p14:creationId xmlns:p14="http://schemas.microsoft.com/office/powerpoint/2010/main" val="189005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After you treat the K+</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2677656"/>
          </a:xfrm>
          <a:prstGeom prst="rect">
            <a:avLst/>
          </a:prstGeom>
          <a:noFill/>
        </p:spPr>
        <p:txBody>
          <a:bodyPr wrap="square" rtlCol="0">
            <a:spAutoFit/>
          </a:bodyPr>
          <a:lstStyle/>
          <a:p>
            <a:pPr marL="457200" indent="-457200">
              <a:buFont typeface="Arial" panose="020B0604020202020204" pitchFamily="34" charset="0"/>
              <a:buChar char="•"/>
            </a:pPr>
            <a:r>
              <a:rPr lang="en-US" sz="2800" dirty="0"/>
              <a:t>Don’t forget to retest K+ in 2-4 hours after treating</a:t>
            </a:r>
          </a:p>
          <a:p>
            <a:pPr marL="914400" lvl="1" indent="-457200">
              <a:buFont typeface="Arial" panose="020B0604020202020204" pitchFamily="34" charset="0"/>
              <a:buChar char="•"/>
            </a:pPr>
            <a:r>
              <a:rPr lang="en-US" sz="2800" dirty="0"/>
              <a:t>VBG +/- UEC</a:t>
            </a:r>
          </a:p>
          <a:p>
            <a:pPr marL="914400" lvl="1" indent="-457200">
              <a:buFont typeface="Arial" panose="020B0604020202020204" pitchFamily="34" charset="0"/>
              <a:buChar char="•"/>
            </a:pPr>
            <a:r>
              <a:rPr lang="en-US" sz="2800" dirty="0"/>
              <a:t>Compare VBG with VBG, UEC with UEC</a:t>
            </a:r>
          </a:p>
          <a:p>
            <a:pPr marL="457200" indent="-457200">
              <a:buFont typeface="Arial" panose="020B0604020202020204" pitchFamily="34" charset="0"/>
              <a:buChar char="•"/>
            </a:pPr>
            <a:r>
              <a:rPr lang="en-US" sz="2800" dirty="0"/>
              <a:t>May need to repeat the management again and again</a:t>
            </a:r>
          </a:p>
          <a:p>
            <a:pPr marL="457200" indent="-457200">
              <a:buFont typeface="Arial" panose="020B0604020202020204" pitchFamily="34" charset="0"/>
              <a:buChar char="•"/>
            </a:pPr>
            <a:r>
              <a:rPr lang="en-US" sz="2800" dirty="0"/>
              <a:t>Treatment refractory severe </a:t>
            </a:r>
            <a:r>
              <a:rPr lang="en-US" sz="2800" dirty="0" err="1"/>
              <a:t>hyperkalaemia</a:t>
            </a:r>
            <a:r>
              <a:rPr lang="en-US" sz="2800" dirty="0"/>
              <a:t> is an indication for urgent dialysis</a:t>
            </a:r>
          </a:p>
        </p:txBody>
      </p:sp>
    </p:spTree>
    <p:extLst>
      <p:ext uri="{BB962C8B-B14F-4D97-AF65-F5344CB8AC3E}">
        <p14:creationId xmlns:p14="http://schemas.microsoft.com/office/powerpoint/2010/main" val="311755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1949" y="2665386"/>
            <a:ext cx="3057119" cy="2038242"/>
          </a:xfrm>
          <a:prstGeom prst="rect">
            <a:avLst/>
          </a:prstGeom>
        </p:spPr>
      </p:pic>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164757" y="917194"/>
            <a:ext cx="11862485" cy="830997"/>
          </a:xfrm>
          <a:prstGeom prst="rect">
            <a:avLst/>
          </a:prstGeom>
          <a:noFill/>
        </p:spPr>
        <p:txBody>
          <a:bodyPr wrap="square" rtlCol="0" anchor="ctr">
            <a:spAutoFit/>
          </a:bodyPr>
          <a:lstStyle/>
          <a:p>
            <a:pPr algn="ctr"/>
            <a:r>
              <a:rPr lang="en-US" sz="4800" b="1" dirty="0" err="1">
                <a:solidFill>
                  <a:srgbClr val="005CB9"/>
                </a:solidFill>
              </a:rPr>
              <a:t>Hypokalaemia</a:t>
            </a:r>
            <a:endParaRPr lang="en-AU" sz="3200" b="1" dirty="0">
              <a:solidFill>
                <a:srgbClr val="005CB9"/>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8344" t="2374" r="17094" b="10453"/>
          <a:stretch/>
        </p:blipFill>
        <p:spPr>
          <a:xfrm>
            <a:off x="2773680" y="2665388"/>
            <a:ext cx="2171700" cy="2038241"/>
          </a:xfrm>
          <a:prstGeom prst="rect">
            <a:avLst/>
          </a:prstGeom>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r="19629"/>
          <a:stretch/>
        </p:blipFill>
        <p:spPr>
          <a:xfrm>
            <a:off x="329515" y="2665388"/>
            <a:ext cx="2444165" cy="2038241"/>
          </a:xfrm>
          <a:prstGeom prst="rect">
            <a:avLst/>
          </a:prstGeom>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5812" r="14106"/>
          <a:stretch/>
        </p:blipFill>
        <p:spPr>
          <a:xfrm>
            <a:off x="7655637" y="2665387"/>
            <a:ext cx="2435714" cy="2038241"/>
          </a:xfrm>
          <a:prstGeom prst="rect">
            <a:avLst/>
          </a:prstGeom>
        </p:spPr>
      </p:pic>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4413" r="12324"/>
          <a:stretch/>
        </p:blipFill>
        <p:spPr>
          <a:xfrm>
            <a:off x="10061709" y="2665388"/>
            <a:ext cx="2130291" cy="2038241"/>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Tree>
    <p:extLst>
      <p:ext uri="{BB962C8B-B14F-4D97-AF65-F5344CB8AC3E}">
        <p14:creationId xmlns:p14="http://schemas.microsoft.com/office/powerpoint/2010/main" val="21014736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err="1">
                <a:solidFill>
                  <a:srgbClr val="005CB9"/>
                </a:solidFill>
              </a:rPr>
              <a:t>Hypokalaemia</a:t>
            </a:r>
            <a:endParaRPr lang="en-US" sz="4267" b="1" dirty="0">
              <a:solidFill>
                <a:srgbClr val="005CB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err="1"/>
              <a:t>Hypokalaemia</a:t>
            </a:r>
            <a:r>
              <a:rPr lang="en-US" sz="2800" dirty="0"/>
              <a:t> is defined as a potassium level &lt; 3.5 mmol/L </a:t>
            </a:r>
          </a:p>
          <a:p>
            <a:pPr marL="457200" indent="-457200">
              <a:buFont typeface="Arial" panose="020B0604020202020204" pitchFamily="34" charset="0"/>
              <a:buChar char="•"/>
            </a:pPr>
            <a:r>
              <a:rPr lang="en-US" sz="2800" dirty="0"/>
              <a:t>Moderate hypokalemia is a serum level of &lt; 3.0 mmol/L </a:t>
            </a:r>
          </a:p>
          <a:p>
            <a:pPr marL="457200" indent="-457200">
              <a:buFont typeface="Arial" panose="020B0604020202020204" pitchFamily="34" charset="0"/>
              <a:buChar char="•"/>
            </a:pPr>
            <a:r>
              <a:rPr lang="en-US" sz="2800" dirty="0"/>
              <a:t>Severe hypokalemia is defined as a level &lt; 2.5 mmol/L</a:t>
            </a:r>
          </a:p>
        </p:txBody>
      </p:sp>
    </p:spTree>
    <p:extLst>
      <p:ext uri="{BB962C8B-B14F-4D97-AF65-F5344CB8AC3E}">
        <p14:creationId xmlns:p14="http://schemas.microsoft.com/office/powerpoint/2010/main" val="2658215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err="1">
                <a:solidFill>
                  <a:srgbClr val="005CB9"/>
                </a:solidFill>
              </a:rPr>
              <a:t>Hypokalaemia</a:t>
            </a:r>
            <a:r>
              <a:rPr lang="en-US" sz="4267" b="1" dirty="0">
                <a:solidFill>
                  <a:srgbClr val="005CB9"/>
                </a:solidFill>
              </a:rPr>
              <a:t> causes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t>Urinary loss</a:t>
            </a:r>
          </a:p>
          <a:p>
            <a:pPr marL="914400" lvl="1" indent="-457200">
              <a:buFont typeface="Arial" panose="020B0604020202020204" pitchFamily="34" charset="0"/>
              <a:buChar char="•"/>
            </a:pPr>
            <a:r>
              <a:rPr lang="en-US" sz="2800" dirty="0"/>
              <a:t>Diuretics</a:t>
            </a:r>
          </a:p>
          <a:p>
            <a:pPr marL="914400" lvl="1" indent="-457200">
              <a:buFont typeface="Arial" panose="020B0604020202020204" pitchFamily="34" charset="0"/>
              <a:buChar char="•"/>
            </a:pPr>
            <a:r>
              <a:rPr lang="en-US" sz="2800" dirty="0"/>
              <a:t>Hypomagnesaemia</a:t>
            </a:r>
          </a:p>
          <a:p>
            <a:pPr marL="914400" lvl="1" indent="-457200">
              <a:buFont typeface="Arial" panose="020B0604020202020204" pitchFamily="34" charset="0"/>
              <a:buChar char="•"/>
            </a:pPr>
            <a:r>
              <a:rPr lang="en-US" sz="2800" dirty="0"/>
              <a:t>Hereditary defects in renal salt transporters – Bartter syndrome, </a:t>
            </a:r>
            <a:r>
              <a:rPr lang="en-US" sz="2800" dirty="0" err="1"/>
              <a:t>Gitelman</a:t>
            </a:r>
            <a:r>
              <a:rPr lang="en-US" sz="2800" dirty="0"/>
              <a:t> syndrome</a:t>
            </a:r>
          </a:p>
          <a:p>
            <a:pPr marL="457200" indent="-457200">
              <a:buFont typeface="Arial" panose="020B0604020202020204" pitchFamily="34" charset="0"/>
              <a:buChar char="•"/>
            </a:pPr>
            <a:r>
              <a:rPr lang="en-US" sz="2800" dirty="0"/>
              <a:t>GI loss – vomiting/</a:t>
            </a:r>
            <a:r>
              <a:rPr lang="en-US" sz="2800" dirty="0" err="1"/>
              <a:t>diarrhoea</a:t>
            </a:r>
            <a:r>
              <a:rPr lang="en-US" sz="2800" dirty="0"/>
              <a:t>, laxative abuse</a:t>
            </a:r>
          </a:p>
          <a:p>
            <a:pPr marL="457200" indent="-457200">
              <a:buFont typeface="Arial" panose="020B0604020202020204" pitchFamily="34" charset="0"/>
              <a:buChar char="•"/>
            </a:pPr>
            <a:r>
              <a:rPr lang="en-US" sz="2800" dirty="0"/>
              <a:t>Reduced K+ intake – poor nutrition</a:t>
            </a:r>
          </a:p>
          <a:p>
            <a:pPr marL="457200" indent="-457200">
              <a:buFont typeface="Arial" panose="020B0604020202020204" pitchFamily="34" charset="0"/>
              <a:buChar char="•"/>
            </a:pPr>
            <a:r>
              <a:rPr lang="en-US" sz="2800" dirty="0"/>
              <a:t>Hyperaldosteronism (think about this is if there’s HTN)</a:t>
            </a:r>
          </a:p>
          <a:p>
            <a:pPr marL="914400" lvl="1" indent="-457200">
              <a:buFont typeface="Arial" panose="020B0604020202020204" pitchFamily="34" charset="0"/>
              <a:buChar char="•"/>
            </a:pPr>
            <a:r>
              <a:rPr lang="en-US" sz="2800" dirty="0"/>
              <a:t>primary and secondary</a:t>
            </a:r>
          </a:p>
          <a:p>
            <a:pPr marL="457200" indent="-457200">
              <a:buFont typeface="Arial" panose="020B0604020202020204" pitchFamily="34" charset="0"/>
              <a:buChar char="•"/>
            </a:pPr>
            <a:r>
              <a:rPr lang="en-US" sz="2800" dirty="0"/>
              <a:t>Potassium shift to cells – Metabolic alkalosis</a:t>
            </a:r>
          </a:p>
          <a:p>
            <a:pPr marL="914400" lvl="1"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2566153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err="1">
                <a:solidFill>
                  <a:srgbClr val="005CB9"/>
                </a:solidFill>
              </a:rPr>
              <a:t>Hypokalaemia</a:t>
            </a:r>
            <a:r>
              <a:rPr lang="en-US" sz="4267" b="1" dirty="0">
                <a:solidFill>
                  <a:srgbClr val="005CB9"/>
                </a:solidFill>
              </a:rPr>
              <a:t> ECG</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4524315"/>
          </a:xfrm>
          <a:prstGeom prst="rect">
            <a:avLst/>
          </a:prstGeom>
          <a:noFill/>
        </p:spPr>
        <p:txBody>
          <a:bodyPr wrap="square" rtlCol="0">
            <a:spAutoFit/>
          </a:bodyPr>
          <a:lstStyle/>
          <a:p>
            <a:pPr marL="457200" indent="-457200">
              <a:buFont typeface="Arial" panose="020B0604020202020204" pitchFamily="34" charset="0"/>
              <a:buChar char="•"/>
            </a:pPr>
            <a:r>
              <a:rPr lang="en-US" sz="2400" dirty="0"/>
              <a:t>Decreased extracellular potassium causes myocardial hyperexcitability with the potential to develop re-entrant arrhythmias.</a:t>
            </a:r>
          </a:p>
          <a:p>
            <a:pPr marL="457200" indent="-457200">
              <a:buFont typeface="Arial" panose="020B0604020202020204" pitchFamily="34" charset="0"/>
              <a:buChar char="•"/>
            </a:pPr>
            <a:r>
              <a:rPr lang="en-US" sz="2400" dirty="0"/>
              <a:t>ECG changes generally do not manifest until there is a moderate degree of </a:t>
            </a:r>
            <a:r>
              <a:rPr lang="en-US" sz="2400" dirty="0" err="1"/>
              <a:t>hypokalaemia</a:t>
            </a:r>
            <a:r>
              <a:rPr lang="en-US" sz="2400" dirty="0"/>
              <a:t> (2.5-2.9 mmol/L). </a:t>
            </a:r>
          </a:p>
          <a:p>
            <a:pPr marL="457200" indent="-457200">
              <a:buFont typeface="Arial" panose="020B0604020202020204" pitchFamily="34" charset="0"/>
              <a:buChar char="•"/>
            </a:pPr>
            <a:r>
              <a:rPr lang="en-US" sz="2400" dirty="0"/>
              <a:t>The earliest ECG manifestation of </a:t>
            </a:r>
            <a:r>
              <a:rPr lang="en-US" sz="2400" dirty="0" err="1"/>
              <a:t>hypokalaemia</a:t>
            </a:r>
            <a:r>
              <a:rPr lang="en-US" sz="2400" dirty="0"/>
              <a:t> is a decrease in T wave amplitude.</a:t>
            </a:r>
          </a:p>
          <a:p>
            <a:pPr marL="457200" indent="-457200">
              <a:buFont typeface="Arial" panose="020B0604020202020204" pitchFamily="34" charset="0"/>
              <a:buChar char="•"/>
            </a:pPr>
            <a:r>
              <a:rPr lang="en-US" sz="2400" dirty="0"/>
              <a:t>Increased P wave amplitude </a:t>
            </a:r>
          </a:p>
          <a:p>
            <a:pPr marL="457200" indent="-457200">
              <a:buFont typeface="Arial" panose="020B0604020202020204" pitchFamily="34" charset="0"/>
              <a:buChar char="•"/>
            </a:pPr>
            <a:r>
              <a:rPr lang="en-US" sz="2400" dirty="0"/>
              <a:t>Prolongation of PR interval </a:t>
            </a:r>
          </a:p>
          <a:p>
            <a:pPr marL="457200" indent="-457200">
              <a:buFont typeface="Arial" panose="020B0604020202020204" pitchFamily="34" charset="0"/>
              <a:buChar char="•"/>
            </a:pPr>
            <a:r>
              <a:rPr lang="en-US" sz="2400" dirty="0"/>
              <a:t>Widespread ST depression </a:t>
            </a:r>
          </a:p>
          <a:p>
            <a:pPr marL="457200" indent="-457200">
              <a:buFont typeface="Arial" panose="020B0604020202020204" pitchFamily="34" charset="0"/>
              <a:buChar char="•"/>
            </a:pPr>
            <a:r>
              <a:rPr lang="en-US" sz="2400" dirty="0"/>
              <a:t>Prominent U waves (best seen in the precordial leads V2-V3) </a:t>
            </a:r>
          </a:p>
          <a:p>
            <a:pPr marL="457200" indent="-457200">
              <a:buFont typeface="Arial" panose="020B0604020202020204" pitchFamily="34" charset="0"/>
              <a:buChar char="•"/>
            </a:pPr>
            <a:r>
              <a:rPr lang="en-US" sz="2400" dirty="0"/>
              <a:t>Apparent long QT interval due to fusion of T and U waves (= long QU interval)</a:t>
            </a:r>
          </a:p>
        </p:txBody>
      </p:sp>
    </p:spTree>
    <p:extLst>
      <p:ext uri="{BB962C8B-B14F-4D97-AF65-F5344CB8AC3E}">
        <p14:creationId xmlns:p14="http://schemas.microsoft.com/office/powerpoint/2010/main" val="802446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K+ = 1.7</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6146" name="Picture 2" descr="ECG severe hypokalemia serum potassium 1.7">
            <a:extLst>
              <a:ext uri="{FF2B5EF4-FFF2-40B4-BE49-F238E27FC236}">
                <a16:creationId xmlns:a16="http://schemas.microsoft.com/office/drawing/2014/main" id="{A9A46999-970B-55C5-67ED-3C462A7A7E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9302" y="999576"/>
            <a:ext cx="9792020" cy="5020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493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err="1">
                <a:solidFill>
                  <a:srgbClr val="005CB9"/>
                </a:solidFill>
              </a:rPr>
              <a:t>Hypokalaemia</a:t>
            </a:r>
            <a:r>
              <a:rPr lang="en-US" sz="4267" b="1" dirty="0">
                <a:solidFill>
                  <a:srgbClr val="005CB9"/>
                </a:solidFill>
              </a:rPr>
              <a:t> causing </a:t>
            </a:r>
            <a:r>
              <a:rPr lang="en-US" sz="4267" b="1" dirty="0" err="1">
                <a:solidFill>
                  <a:srgbClr val="005CB9"/>
                </a:solidFill>
              </a:rPr>
              <a:t>Torsades</a:t>
            </a:r>
            <a:r>
              <a:rPr lang="en-US" sz="4267" b="1" dirty="0">
                <a:solidFill>
                  <a:srgbClr val="005CB9"/>
                </a:solidFill>
              </a:rPr>
              <a:t> de Pointes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8194" name="Picture 2" descr="ECG severe hypokalemia serum potassium 2.0 TDP">
            <a:extLst>
              <a:ext uri="{FF2B5EF4-FFF2-40B4-BE49-F238E27FC236}">
                <a16:creationId xmlns:a16="http://schemas.microsoft.com/office/drawing/2014/main" id="{E2B00C67-BB86-46CB-9C8F-3ECA87EA20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6403" y="999576"/>
            <a:ext cx="8139193" cy="5062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924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err="1">
                <a:solidFill>
                  <a:srgbClr val="005CB9"/>
                </a:solidFill>
              </a:rPr>
              <a:t>Hypokalaemia</a:t>
            </a:r>
            <a:r>
              <a:rPr lang="en-US" sz="4267" b="1" dirty="0">
                <a:solidFill>
                  <a:srgbClr val="005CB9"/>
                </a:solidFill>
              </a:rPr>
              <a:t> treatment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3785652"/>
          </a:xfrm>
          <a:prstGeom prst="rect">
            <a:avLst/>
          </a:prstGeom>
          <a:noFill/>
        </p:spPr>
        <p:txBody>
          <a:bodyPr wrap="square" rtlCol="0">
            <a:spAutoFit/>
          </a:bodyPr>
          <a:lstStyle/>
          <a:p>
            <a:pPr marL="457200" indent="-457200">
              <a:buFont typeface="Arial" panose="020B0604020202020204" pitchFamily="34" charset="0"/>
              <a:buChar char="•"/>
            </a:pPr>
            <a:r>
              <a:rPr lang="en-US" sz="2400" dirty="0"/>
              <a:t>Mild 3.0 - 3.5 mmol/L </a:t>
            </a:r>
          </a:p>
          <a:p>
            <a:pPr marL="914400" lvl="1" indent="-457200">
              <a:buFont typeface="Arial" panose="020B0604020202020204" pitchFamily="34" charset="0"/>
              <a:buChar char="•"/>
            </a:pPr>
            <a:r>
              <a:rPr lang="en-US" sz="2400" dirty="0"/>
              <a:t>PO potassium usually okay unless ongoing losses (</a:t>
            </a:r>
            <a:r>
              <a:rPr lang="en-US" sz="2400" dirty="0" err="1"/>
              <a:t>diarrhoea</a:t>
            </a:r>
            <a:r>
              <a:rPr lang="en-US" sz="2400" dirty="0"/>
              <a:t>). </a:t>
            </a:r>
          </a:p>
          <a:p>
            <a:pPr marL="914400" lvl="1" indent="-457200">
              <a:buFont typeface="Arial" panose="020B0604020202020204" pitchFamily="34" charset="0"/>
              <a:buChar char="•"/>
            </a:pPr>
            <a:r>
              <a:rPr lang="en-US" sz="2400" dirty="0"/>
              <a:t>Give Slow K II or III stat (or </a:t>
            </a:r>
            <a:r>
              <a:rPr lang="en-US" sz="2400" dirty="0" err="1"/>
              <a:t>Chlorvescent</a:t>
            </a:r>
            <a:r>
              <a:rPr lang="en-US" sz="2400" dirty="0"/>
              <a:t> ) </a:t>
            </a:r>
          </a:p>
          <a:p>
            <a:pPr marL="914400" lvl="1" indent="-457200">
              <a:buFont typeface="Arial" panose="020B0604020202020204" pitchFamily="34" charset="0"/>
              <a:buChar char="•"/>
            </a:pPr>
            <a:r>
              <a:rPr lang="en-US" sz="2400" dirty="0"/>
              <a:t>Consider charting them regularly if </a:t>
            </a:r>
            <a:r>
              <a:rPr lang="en-US" sz="2400" dirty="0" err="1"/>
              <a:t>pt</a:t>
            </a:r>
            <a:r>
              <a:rPr lang="en-US" sz="2400" dirty="0"/>
              <a:t> on regular loop diuretic </a:t>
            </a:r>
            <a:r>
              <a:rPr lang="en-US" sz="2400" dirty="0" err="1"/>
              <a:t>eg.</a:t>
            </a:r>
            <a:r>
              <a:rPr lang="en-US" sz="2400" dirty="0"/>
              <a:t> </a:t>
            </a:r>
            <a:r>
              <a:rPr lang="en-US" sz="2400" dirty="0" err="1"/>
              <a:t>lasix</a:t>
            </a:r>
            <a:r>
              <a:rPr lang="en-US" sz="2400" dirty="0"/>
              <a:t> 80mg BD</a:t>
            </a:r>
          </a:p>
          <a:p>
            <a:pPr marL="457200" indent="-457200">
              <a:buFont typeface="Arial" panose="020B0604020202020204" pitchFamily="34" charset="0"/>
              <a:buChar char="•"/>
            </a:pPr>
            <a:r>
              <a:rPr lang="en-US" sz="2400" dirty="0" err="1"/>
              <a:t>Chlorvescent</a:t>
            </a:r>
            <a:r>
              <a:rPr lang="en-US" sz="2400" dirty="0"/>
              <a:t> has more K+ so useful to use if K+ closer to 3.0 to bring up K+ faster but not very nice to taste on a regular basis! </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b="1" dirty="0"/>
              <a:t>(Slow K = 8 mmol per tablet) </a:t>
            </a:r>
          </a:p>
          <a:p>
            <a:pPr marL="457200" indent="-457200">
              <a:buFont typeface="Arial" panose="020B0604020202020204" pitchFamily="34" charset="0"/>
              <a:buChar char="•"/>
            </a:pPr>
            <a:r>
              <a:rPr lang="en-US" sz="2400" b="1" dirty="0"/>
              <a:t>(</a:t>
            </a:r>
            <a:r>
              <a:rPr lang="en-US" sz="2400" b="1" dirty="0" err="1"/>
              <a:t>Chlorvescent</a:t>
            </a:r>
            <a:r>
              <a:rPr lang="en-US" sz="2400" b="1" dirty="0"/>
              <a:t> dissolved = 14mmol)</a:t>
            </a:r>
          </a:p>
        </p:txBody>
      </p:sp>
    </p:spTree>
    <p:extLst>
      <p:ext uri="{BB962C8B-B14F-4D97-AF65-F5344CB8AC3E}">
        <p14:creationId xmlns:p14="http://schemas.microsoft.com/office/powerpoint/2010/main" val="917082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err="1">
                <a:solidFill>
                  <a:srgbClr val="005CB9"/>
                </a:solidFill>
              </a:rPr>
              <a:t>Hypokalaemia</a:t>
            </a:r>
            <a:r>
              <a:rPr lang="en-US" sz="4267" b="1" dirty="0">
                <a:solidFill>
                  <a:srgbClr val="005CB9"/>
                </a:solidFill>
              </a:rPr>
              <a:t> treatment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3416320"/>
          </a:xfrm>
          <a:prstGeom prst="rect">
            <a:avLst/>
          </a:prstGeom>
          <a:noFill/>
        </p:spPr>
        <p:txBody>
          <a:bodyPr wrap="square" rtlCol="0">
            <a:spAutoFit/>
          </a:bodyPr>
          <a:lstStyle/>
          <a:p>
            <a:pPr marL="457200" indent="-457200">
              <a:buFont typeface="Arial" panose="020B0604020202020204" pitchFamily="34" charset="0"/>
              <a:buChar char="•"/>
            </a:pPr>
            <a:r>
              <a:rPr lang="en-US" sz="2400" dirty="0"/>
              <a:t>Moderate hypokalemia is a serum level of &lt; 3.0 mmol/L  </a:t>
            </a:r>
          </a:p>
          <a:p>
            <a:pPr marL="914400" lvl="1" indent="-457200">
              <a:buFont typeface="Arial" panose="020B0604020202020204" pitchFamily="34" charset="0"/>
              <a:buChar char="•"/>
            </a:pPr>
            <a:r>
              <a:rPr lang="en-US" sz="2400" dirty="0"/>
              <a:t>Need both IV and PO K+ </a:t>
            </a:r>
          </a:p>
          <a:p>
            <a:pPr marL="457200" indent="-457200">
              <a:buFont typeface="Arial" panose="020B0604020202020204" pitchFamily="34" charset="0"/>
              <a:buChar char="•"/>
            </a:pPr>
            <a:r>
              <a:rPr lang="en-US" sz="2400" dirty="0"/>
              <a:t>Severe hypokalemia is defined as a level &lt; 2.5 mmol/L  </a:t>
            </a:r>
          </a:p>
          <a:p>
            <a:pPr marL="914400" lvl="1" indent="-457200">
              <a:buFont typeface="Arial" panose="020B0604020202020204" pitchFamily="34" charset="0"/>
              <a:buChar char="•"/>
            </a:pPr>
            <a:r>
              <a:rPr lang="en-US" sz="2400" dirty="0"/>
              <a:t>Consider HDU monitoring/Telemetry. </a:t>
            </a:r>
          </a:p>
          <a:p>
            <a:pPr marL="457200" indent="-457200">
              <a:buFont typeface="Arial" panose="020B0604020202020204" pitchFamily="34" charset="0"/>
              <a:buChar char="•"/>
            </a:pPr>
            <a:r>
              <a:rPr lang="en-US" sz="2400" dirty="0"/>
              <a:t>What to order on EMR</a:t>
            </a:r>
          </a:p>
          <a:p>
            <a:pPr marL="914400" lvl="1" indent="-457200">
              <a:buFont typeface="Arial" panose="020B0604020202020204" pitchFamily="34" charset="0"/>
              <a:buChar char="•"/>
            </a:pPr>
            <a:r>
              <a:rPr lang="en-US" sz="2400" b="1" dirty="0"/>
              <a:t>N/Saline 100mls with 10mmols KCL IV 1/24 </a:t>
            </a:r>
            <a:r>
              <a:rPr lang="en-US" sz="2400" dirty="0"/>
              <a:t>(pre-made mini-bag) </a:t>
            </a:r>
          </a:p>
          <a:p>
            <a:pPr marL="457200" indent="-457200">
              <a:buFont typeface="Arial" panose="020B0604020202020204" pitchFamily="34" charset="0"/>
              <a:buChar char="•"/>
            </a:pPr>
            <a:r>
              <a:rPr lang="en-US" sz="2400" dirty="0"/>
              <a:t>Order a few bags </a:t>
            </a:r>
            <a:r>
              <a:rPr lang="en-US" sz="2400" dirty="0" err="1"/>
              <a:t>eg.</a:t>
            </a:r>
            <a:r>
              <a:rPr lang="en-US" sz="2400" dirty="0"/>
              <a:t> 4 times then repeat K+ testing </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(very rough rule 10-20mmol might bring K+ up by 0.05 – 0.1)</a:t>
            </a:r>
            <a:endParaRPr lang="en-US" sz="2400" b="1" dirty="0"/>
          </a:p>
        </p:txBody>
      </p:sp>
    </p:spTree>
    <p:extLst>
      <p:ext uri="{BB962C8B-B14F-4D97-AF65-F5344CB8AC3E}">
        <p14:creationId xmlns:p14="http://schemas.microsoft.com/office/powerpoint/2010/main" val="2471539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How much K+ should I give?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4524315"/>
          </a:xfrm>
          <a:prstGeom prst="rect">
            <a:avLst/>
          </a:prstGeom>
          <a:noFill/>
        </p:spPr>
        <p:txBody>
          <a:bodyPr wrap="square" rtlCol="0">
            <a:spAutoFit/>
          </a:bodyPr>
          <a:lstStyle/>
          <a:p>
            <a:pPr marL="457200" indent="-457200">
              <a:buFont typeface="Arial" panose="020B0604020202020204" pitchFamily="34" charset="0"/>
              <a:buChar char="•"/>
            </a:pPr>
            <a:r>
              <a:rPr lang="en-US" sz="2400" dirty="0"/>
              <a:t>With normal acid–base status, a decrease of </a:t>
            </a:r>
            <a:r>
              <a:rPr lang="en-US" sz="2400" b="1" dirty="0"/>
              <a:t>1 mmol/L </a:t>
            </a:r>
            <a:r>
              <a:rPr lang="en-US" sz="2400" dirty="0"/>
              <a:t>in serum concentration represents a whole body potassium deficit of at least </a:t>
            </a:r>
            <a:r>
              <a:rPr lang="en-US" sz="2400" b="1" dirty="0"/>
              <a:t>200 mmol</a:t>
            </a:r>
            <a:r>
              <a:rPr lang="en-US" sz="2400" dirty="0"/>
              <a:t>. The deficit is greater if there is associated metabolic acidosis and less if there is metabolic alkalosis.</a:t>
            </a:r>
          </a:p>
          <a:p>
            <a:pPr marL="457200" indent="-457200">
              <a:buFont typeface="Arial" panose="020B0604020202020204" pitchFamily="34" charset="0"/>
              <a:buChar char="•"/>
            </a:pPr>
            <a:r>
              <a:rPr lang="en-US" sz="2400" dirty="0"/>
              <a:t>So if you want to bring someone’s K+ up from 2.0 to 3.0 mmol/L, you need to give 200mmol of K+ - that’s 20 mini bags IV or 25 slow K tablets</a:t>
            </a:r>
          </a:p>
          <a:p>
            <a:pPr marL="457200" indent="-457200">
              <a:buFont typeface="Arial" panose="020B0604020202020204" pitchFamily="34" charset="0"/>
              <a:buChar char="•"/>
            </a:pPr>
            <a:r>
              <a:rPr lang="en-US" sz="2400" dirty="0"/>
              <a:t>Obviously don’t chart 20 mini bags or 25 slow K in one go! </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A very rough rule – 10 mmol of K replacement (1 IV mini bag) will bring K+ up by 0.05 mmol/L. </a:t>
            </a:r>
          </a:p>
          <a:p>
            <a:pPr marL="457200" indent="-457200">
              <a:buFont typeface="Arial" panose="020B0604020202020204" pitchFamily="34" charset="0"/>
              <a:buChar char="•"/>
            </a:pPr>
            <a:r>
              <a:rPr lang="en-US" sz="2400" dirty="0"/>
              <a:t>Start treating and repeat blood test and treat again depending on the most recent result. </a:t>
            </a:r>
          </a:p>
        </p:txBody>
      </p:sp>
    </p:spTree>
    <p:extLst>
      <p:ext uri="{BB962C8B-B14F-4D97-AF65-F5344CB8AC3E}">
        <p14:creationId xmlns:p14="http://schemas.microsoft.com/office/powerpoint/2010/main" val="3228114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Exception to the rule </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830997"/>
          </a:xfrm>
          <a:prstGeom prst="rect">
            <a:avLst/>
          </a:prstGeom>
          <a:noFill/>
        </p:spPr>
        <p:txBody>
          <a:bodyPr wrap="square" rtlCol="0">
            <a:spAutoFit/>
          </a:bodyPr>
          <a:lstStyle/>
          <a:p>
            <a:pPr marL="457200" indent="-457200">
              <a:buFont typeface="Arial" panose="020B0604020202020204" pitchFamily="34" charset="0"/>
              <a:buChar char="•"/>
            </a:pPr>
            <a:r>
              <a:rPr lang="en-US" sz="2400" dirty="0"/>
              <a:t>Do not give anyone with ESRF (</a:t>
            </a:r>
            <a:r>
              <a:rPr lang="en-US" sz="2400" dirty="0" err="1"/>
              <a:t>ie</a:t>
            </a:r>
            <a:r>
              <a:rPr lang="en-US" sz="2400" dirty="0"/>
              <a:t> eGFR &lt; 15) slow K/</a:t>
            </a:r>
            <a:r>
              <a:rPr lang="en-US" sz="2400" dirty="0" err="1"/>
              <a:t>chlorvescent</a:t>
            </a:r>
            <a:r>
              <a:rPr lang="en-US" sz="2400" dirty="0"/>
              <a:t> even if they are </a:t>
            </a:r>
            <a:r>
              <a:rPr lang="en-US" sz="2400" dirty="0" err="1"/>
              <a:t>hypokalaemic</a:t>
            </a:r>
            <a:r>
              <a:rPr lang="en-US" sz="2400" dirty="0"/>
              <a:t> WITHOUT talking to the registrar first </a:t>
            </a:r>
          </a:p>
        </p:txBody>
      </p:sp>
    </p:spTree>
    <p:extLst>
      <p:ext uri="{BB962C8B-B14F-4D97-AF65-F5344CB8AC3E}">
        <p14:creationId xmlns:p14="http://schemas.microsoft.com/office/powerpoint/2010/main" val="2971765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07886"/>
          </a:xfrm>
          <a:prstGeom prst="rect">
            <a:avLst/>
          </a:prstGeom>
          <a:noFill/>
        </p:spPr>
        <p:txBody>
          <a:bodyPr wrap="square" rtlCol="0">
            <a:spAutoFit/>
          </a:bodyPr>
          <a:lstStyle/>
          <a:p>
            <a:r>
              <a:rPr lang="en-US" sz="4000" b="1" dirty="0">
                <a:solidFill>
                  <a:srgbClr val="005CB9"/>
                </a:solidFill>
              </a:rPr>
              <a:t>If you like guidelines and doing things by the book</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5" name="Picture 4">
            <a:extLst>
              <a:ext uri="{FF2B5EF4-FFF2-40B4-BE49-F238E27FC236}">
                <a16:creationId xmlns:a16="http://schemas.microsoft.com/office/drawing/2014/main" id="{D4985787-898A-3B78-A4EA-2AE331141DF2}"/>
              </a:ext>
            </a:extLst>
          </p:cNvPr>
          <p:cNvPicPr>
            <a:picLocks noChangeAspect="1"/>
          </p:cNvPicPr>
          <p:nvPr/>
        </p:nvPicPr>
        <p:blipFill>
          <a:blip r:embed="rId4"/>
          <a:stretch>
            <a:fillRect/>
          </a:stretch>
        </p:blipFill>
        <p:spPr>
          <a:xfrm>
            <a:off x="436308" y="1023456"/>
            <a:ext cx="4771153" cy="3834523"/>
          </a:xfrm>
          <a:prstGeom prst="rect">
            <a:avLst/>
          </a:prstGeom>
        </p:spPr>
      </p:pic>
      <p:pic>
        <p:nvPicPr>
          <p:cNvPr id="7" name="Picture 6">
            <a:extLst>
              <a:ext uri="{FF2B5EF4-FFF2-40B4-BE49-F238E27FC236}">
                <a16:creationId xmlns:a16="http://schemas.microsoft.com/office/drawing/2014/main" id="{E014EB26-D28D-40A3-1763-F07F6E2493C0}"/>
              </a:ext>
            </a:extLst>
          </p:cNvPr>
          <p:cNvPicPr>
            <a:picLocks noChangeAspect="1"/>
          </p:cNvPicPr>
          <p:nvPr/>
        </p:nvPicPr>
        <p:blipFill>
          <a:blip r:embed="rId5"/>
          <a:stretch>
            <a:fillRect/>
          </a:stretch>
        </p:blipFill>
        <p:spPr>
          <a:xfrm>
            <a:off x="5388351" y="1023457"/>
            <a:ext cx="6330407" cy="3070372"/>
          </a:xfrm>
          <a:prstGeom prst="rect">
            <a:avLst/>
          </a:prstGeom>
        </p:spPr>
      </p:pic>
      <p:pic>
        <p:nvPicPr>
          <p:cNvPr id="8" name="Picture 7">
            <a:extLst>
              <a:ext uri="{FF2B5EF4-FFF2-40B4-BE49-F238E27FC236}">
                <a16:creationId xmlns:a16="http://schemas.microsoft.com/office/drawing/2014/main" id="{92598115-2C27-AC68-AA86-6EB8EAC78156}"/>
              </a:ext>
            </a:extLst>
          </p:cNvPr>
          <p:cNvPicPr>
            <a:picLocks noChangeAspect="1"/>
          </p:cNvPicPr>
          <p:nvPr/>
        </p:nvPicPr>
        <p:blipFill>
          <a:blip r:embed="rId6"/>
          <a:stretch>
            <a:fillRect/>
          </a:stretch>
        </p:blipFill>
        <p:spPr>
          <a:xfrm>
            <a:off x="6360463" y="4158812"/>
            <a:ext cx="4386181" cy="2699188"/>
          </a:xfrm>
          <a:prstGeom prst="rect">
            <a:avLst/>
          </a:prstGeom>
        </p:spPr>
      </p:pic>
      <p:cxnSp>
        <p:nvCxnSpPr>
          <p:cNvPr id="11" name="Straight Arrow Connector 10">
            <a:extLst>
              <a:ext uri="{FF2B5EF4-FFF2-40B4-BE49-F238E27FC236}">
                <a16:creationId xmlns:a16="http://schemas.microsoft.com/office/drawing/2014/main" id="{21A18CC0-EE2F-F3D7-D9D0-4B9F3EB31561}"/>
              </a:ext>
            </a:extLst>
          </p:cNvPr>
          <p:cNvCxnSpPr/>
          <p:nvPr/>
        </p:nvCxnSpPr>
        <p:spPr>
          <a:xfrm flipV="1">
            <a:off x="4974672" y="2315361"/>
            <a:ext cx="645952" cy="7046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F77EBAF-583D-CA53-1B83-561DB43E7F6F}"/>
              </a:ext>
            </a:extLst>
          </p:cNvPr>
          <p:cNvCxnSpPr/>
          <p:nvPr/>
        </p:nvCxnSpPr>
        <p:spPr>
          <a:xfrm flipH="1">
            <a:off x="9712712" y="3020037"/>
            <a:ext cx="1033932" cy="9832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1089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More resource for electrolyte derangements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3" name="Picture 2">
            <a:extLst>
              <a:ext uri="{FF2B5EF4-FFF2-40B4-BE49-F238E27FC236}">
                <a16:creationId xmlns:a16="http://schemas.microsoft.com/office/drawing/2014/main" id="{B90BB7D1-EAF3-BFE3-CA97-63849EA972C7}"/>
              </a:ext>
            </a:extLst>
          </p:cNvPr>
          <p:cNvPicPr>
            <a:picLocks noChangeAspect="1"/>
          </p:cNvPicPr>
          <p:nvPr/>
        </p:nvPicPr>
        <p:blipFill>
          <a:blip r:embed="rId4"/>
          <a:stretch>
            <a:fillRect/>
          </a:stretch>
        </p:blipFill>
        <p:spPr>
          <a:xfrm>
            <a:off x="868578" y="964478"/>
            <a:ext cx="7572754" cy="4990413"/>
          </a:xfrm>
          <a:prstGeom prst="rect">
            <a:avLst/>
          </a:prstGeom>
        </p:spPr>
      </p:pic>
      <p:sp>
        <p:nvSpPr>
          <p:cNvPr id="5" name="TextBox 4">
            <a:extLst>
              <a:ext uri="{FF2B5EF4-FFF2-40B4-BE49-F238E27FC236}">
                <a16:creationId xmlns:a16="http://schemas.microsoft.com/office/drawing/2014/main" id="{DA7ED7D5-1089-A301-51D4-FB97D0A12AC8}"/>
              </a:ext>
            </a:extLst>
          </p:cNvPr>
          <p:cNvSpPr txBox="1"/>
          <p:nvPr/>
        </p:nvSpPr>
        <p:spPr>
          <a:xfrm>
            <a:off x="4085968" y="6078490"/>
            <a:ext cx="6185647" cy="646331"/>
          </a:xfrm>
          <a:prstGeom prst="rect">
            <a:avLst/>
          </a:prstGeom>
          <a:noFill/>
        </p:spPr>
        <p:txBody>
          <a:bodyPr wrap="square" rtlCol="0">
            <a:spAutoFit/>
          </a:bodyPr>
          <a:lstStyle/>
          <a:p>
            <a:r>
              <a:rPr lang="en-US" dirty="0"/>
              <a:t>https://</a:t>
            </a:r>
            <a:r>
              <a:rPr lang="en-US" dirty="0" err="1"/>
              <a:t>www.health.qld.gov.au</a:t>
            </a:r>
            <a:r>
              <a:rPr lang="en-US" dirty="0"/>
              <a:t>/__data/assets/</a:t>
            </a:r>
            <a:r>
              <a:rPr lang="en-US" dirty="0" err="1"/>
              <a:t>pdf_file</a:t>
            </a:r>
            <a:r>
              <a:rPr lang="en-US" dirty="0"/>
              <a:t>/0027/1006587/electrolyte-prescribe-</a:t>
            </a:r>
            <a:r>
              <a:rPr lang="en-US" dirty="0" err="1"/>
              <a:t>gline</a:t>
            </a:r>
            <a:r>
              <a:rPr lang="en-US" dirty="0"/>
              <a:t>-</a:t>
            </a:r>
            <a:r>
              <a:rPr lang="en-US" dirty="0" err="1"/>
              <a:t>adult.pdf</a:t>
            </a:r>
            <a:endParaRPr lang="en-US" dirty="0"/>
          </a:p>
        </p:txBody>
      </p:sp>
    </p:spTree>
    <p:extLst>
      <p:ext uri="{BB962C8B-B14F-4D97-AF65-F5344CB8AC3E}">
        <p14:creationId xmlns:p14="http://schemas.microsoft.com/office/powerpoint/2010/main" val="36069652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1949" y="2665386"/>
            <a:ext cx="3057119" cy="2038242"/>
          </a:xfrm>
          <a:prstGeom prst="rect">
            <a:avLst/>
          </a:prstGeom>
        </p:spPr>
      </p:pic>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164757" y="917194"/>
            <a:ext cx="11862485" cy="830997"/>
          </a:xfrm>
          <a:prstGeom prst="rect">
            <a:avLst/>
          </a:prstGeom>
          <a:noFill/>
        </p:spPr>
        <p:txBody>
          <a:bodyPr wrap="square" rtlCol="0" anchor="ctr">
            <a:spAutoFit/>
          </a:bodyPr>
          <a:lstStyle/>
          <a:p>
            <a:pPr algn="ctr"/>
            <a:r>
              <a:rPr lang="en-US" sz="4800" b="1" dirty="0">
                <a:solidFill>
                  <a:srgbClr val="005CB9"/>
                </a:solidFill>
              </a:rPr>
              <a:t>Delirium/Agitation</a:t>
            </a:r>
            <a:endParaRPr lang="en-AU" sz="3200" b="1" dirty="0">
              <a:solidFill>
                <a:srgbClr val="005CB9"/>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8344" t="2374" r="17094" b="10453"/>
          <a:stretch/>
        </p:blipFill>
        <p:spPr>
          <a:xfrm>
            <a:off x="2773680" y="2665388"/>
            <a:ext cx="2171700" cy="2038241"/>
          </a:xfrm>
          <a:prstGeom prst="rect">
            <a:avLst/>
          </a:prstGeom>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r="19629"/>
          <a:stretch/>
        </p:blipFill>
        <p:spPr>
          <a:xfrm>
            <a:off x="329515" y="2665388"/>
            <a:ext cx="2444165" cy="2038241"/>
          </a:xfrm>
          <a:prstGeom prst="rect">
            <a:avLst/>
          </a:prstGeom>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5812" r="14106"/>
          <a:stretch/>
        </p:blipFill>
        <p:spPr>
          <a:xfrm>
            <a:off x="7655637" y="2665387"/>
            <a:ext cx="2435714" cy="2038241"/>
          </a:xfrm>
          <a:prstGeom prst="rect">
            <a:avLst/>
          </a:prstGeom>
        </p:spPr>
      </p:pic>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4413" r="12324"/>
          <a:stretch/>
        </p:blipFill>
        <p:spPr>
          <a:xfrm>
            <a:off x="10061709" y="2665388"/>
            <a:ext cx="2130291" cy="2038241"/>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Tree>
    <p:extLst>
      <p:ext uri="{BB962C8B-B14F-4D97-AF65-F5344CB8AC3E}">
        <p14:creationId xmlns:p14="http://schemas.microsoft.com/office/powerpoint/2010/main" val="39350581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Delirium</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t>Delirium is an acute deterioration of mental state characterised by fluctuating symptoms of </a:t>
            </a:r>
            <a:r>
              <a:rPr lang="en-US" sz="2800" b="1" dirty="0"/>
              <a:t>impaired attention</a:t>
            </a:r>
            <a:r>
              <a:rPr lang="en-US" sz="2800" dirty="0"/>
              <a:t>, </a:t>
            </a:r>
            <a:r>
              <a:rPr lang="en-US" sz="2800" b="1" dirty="0"/>
              <a:t>cognition</a:t>
            </a:r>
            <a:r>
              <a:rPr lang="en-US" sz="2800" dirty="0"/>
              <a:t> and </a:t>
            </a:r>
            <a:r>
              <a:rPr lang="en-US" sz="2800" b="1" dirty="0"/>
              <a:t>consciousness</a:t>
            </a:r>
            <a:r>
              <a:rPr lang="en-US" sz="2800" dirty="0"/>
              <a:t>, typically developing over hours to days. </a:t>
            </a:r>
          </a:p>
          <a:p>
            <a:pPr marL="457200" indent="-457200">
              <a:buFont typeface="Arial" panose="020B0604020202020204" pitchFamily="34" charset="0"/>
              <a:buChar char="•"/>
            </a:pPr>
            <a:r>
              <a:rPr lang="en-US" sz="2800" dirty="0"/>
              <a:t>3 types of delirium</a:t>
            </a:r>
          </a:p>
          <a:p>
            <a:pPr marL="914400" lvl="1" indent="-457200">
              <a:buFont typeface="Arial" panose="020B0604020202020204" pitchFamily="34" charset="0"/>
              <a:buChar char="•"/>
            </a:pPr>
            <a:r>
              <a:rPr lang="en-US" sz="2800" dirty="0"/>
              <a:t>hyperactive delirium: the patient has agitation, restlessness, hallucinations or delusions </a:t>
            </a:r>
          </a:p>
          <a:p>
            <a:pPr marL="914400" lvl="1" indent="-457200">
              <a:buFont typeface="Arial" panose="020B0604020202020204" pitchFamily="34" charset="0"/>
              <a:buChar char="•"/>
            </a:pPr>
            <a:r>
              <a:rPr lang="en-US" sz="2800" dirty="0"/>
              <a:t>hypoactive delirium: the patient is quiet and withdrawn. Hypoactive delirium is the most prevalent form of delirium but is not as obvious and often missed </a:t>
            </a:r>
          </a:p>
          <a:p>
            <a:pPr marL="914400" lvl="1" indent="-457200">
              <a:buFont typeface="Arial" panose="020B0604020202020204" pitchFamily="34" charset="0"/>
              <a:buChar char="•"/>
            </a:pPr>
            <a:r>
              <a:rPr lang="en-US" sz="2800" dirty="0"/>
              <a:t>mixed delirium: the patient alternates between hyperactive and hypoactive states.</a:t>
            </a:r>
          </a:p>
        </p:txBody>
      </p:sp>
    </p:spTree>
    <p:extLst>
      <p:ext uri="{BB962C8B-B14F-4D97-AF65-F5344CB8AC3E}">
        <p14:creationId xmlns:p14="http://schemas.microsoft.com/office/powerpoint/2010/main" val="296963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Common precipitants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5016758"/>
          </a:xfrm>
          <a:prstGeom prst="rect">
            <a:avLst/>
          </a:prstGeom>
          <a:noFill/>
        </p:spPr>
        <p:txBody>
          <a:bodyPr wrap="square" rtlCol="0">
            <a:spAutoFit/>
          </a:bodyPr>
          <a:lstStyle/>
          <a:p>
            <a:pPr marL="457200" indent="-457200">
              <a:buFont typeface="Arial" panose="020B0604020202020204" pitchFamily="34" charset="0"/>
              <a:buChar char="•"/>
            </a:pPr>
            <a:r>
              <a:rPr lang="en-US" sz="2000" dirty="0"/>
              <a:t>Acute hip fracture </a:t>
            </a:r>
          </a:p>
          <a:p>
            <a:pPr marL="457200" indent="-457200">
              <a:buFont typeface="Arial" panose="020B0604020202020204" pitchFamily="34" charset="0"/>
              <a:buChar char="•"/>
            </a:pPr>
            <a:r>
              <a:rPr lang="en-US" sz="2000" dirty="0"/>
              <a:t>Acute organ failure—especially kidney failure, liver failure, and respiratory failure with hypoxia or hypercapnia </a:t>
            </a:r>
          </a:p>
          <a:p>
            <a:pPr marL="457200" indent="-457200">
              <a:buFont typeface="Arial" panose="020B0604020202020204" pitchFamily="34" charset="0"/>
              <a:buChar char="•"/>
            </a:pPr>
            <a:r>
              <a:rPr lang="en-US" sz="2000" dirty="0"/>
              <a:t>Cardiac events—arrhythmias, heart failure and myocardial infarction </a:t>
            </a:r>
          </a:p>
          <a:p>
            <a:pPr marL="457200" indent="-457200">
              <a:buFont typeface="Arial" panose="020B0604020202020204" pitchFamily="34" charset="0"/>
              <a:buChar char="•"/>
            </a:pPr>
            <a:r>
              <a:rPr lang="en-US" sz="2000" dirty="0"/>
              <a:t>Constipation </a:t>
            </a:r>
          </a:p>
          <a:p>
            <a:pPr marL="457200" indent="-457200">
              <a:buFont typeface="Arial" panose="020B0604020202020204" pitchFamily="34" charset="0"/>
              <a:buChar char="•"/>
            </a:pPr>
            <a:r>
              <a:rPr lang="en-US" sz="2000" b="1" dirty="0"/>
              <a:t>Critical illness (</a:t>
            </a:r>
            <a:r>
              <a:rPr lang="en-US" sz="2000" b="1" dirty="0" err="1"/>
              <a:t>ie</a:t>
            </a:r>
            <a:r>
              <a:rPr lang="en-US" sz="2000" b="1" dirty="0"/>
              <a:t> intensive care support required) </a:t>
            </a:r>
          </a:p>
          <a:p>
            <a:pPr marL="457200" indent="-457200">
              <a:buFont typeface="Arial" panose="020B0604020202020204" pitchFamily="34" charset="0"/>
              <a:buChar char="•"/>
            </a:pPr>
            <a:r>
              <a:rPr lang="en-US" sz="2000" b="1" dirty="0"/>
              <a:t>Drugs – opioids, benzos, steroids, anticholinergics</a:t>
            </a:r>
          </a:p>
          <a:p>
            <a:pPr marL="457200" indent="-457200">
              <a:buFont typeface="Arial" panose="020B0604020202020204" pitchFamily="34" charset="0"/>
              <a:buChar char="•"/>
            </a:pPr>
            <a:r>
              <a:rPr lang="en-US" sz="2000" dirty="0"/>
              <a:t>Hyperthyroidism and hypothyroidism </a:t>
            </a:r>
          </a:p>
          <a:p>
            <a:pPr marL="457200" indent="-457200">
              <a:buFont typeface="Arial" panose="020B0604020202020204" pitchFamily="34" charset="0"/>
              <a:buChar char="•"/>
            </a:pPr>
            <a:r>
              <a:rPr lang="en-US" sz="2000" b="1" dirty="0"/>
              <a:t>Infections</a:t>
            </a:r>
          </a:p>
          <a:p>
            <a:pPr marL="457200" indent="-457200">
              <a:buFont typeface="Arial" panose="020B0604020202020204" pitchFamily="34" charset="0"/>
              <a:buChar char="•"/>
            </a:pPr>
            <a:r>
              <a:rPr lang="en-US" sz="2000" dirty="0"/>
              <a:t>Intracranial events— ICH, seizures, stroke and SAH</a:t>
            </a:r>
          </a:p>
          <a:p>
            <a:pPr marL="457200" indent="-457200">
              <a:buFont typeface="Arial" panose="020B0604020202020204" pitchFamily="34" charset="0"/>
              <a:buChar char="•"/>
            </a:pPr>
            <a:r>
              <a:rPr lang="en-US" sz="2000" dirty="0"/>
              <a:t>Major surgery </a:t>
            </a:r>
          </a:p>
          <a:p>
            <a:pPr marL="457200" indent="-457200">
              <a:buFont typeface="Arial" panose="020B0604020202020204" pitchFamily="34" charset="0"/>
              <a:buChar char="•"/>
            </a:pPr>
            <a:r>
              <a:rPr lang="en-US" sz="2000" dirty="0"/>
              <a:t>Metabolic disturbances— acidosis, alkalosis, </a:t>
            </a:r>
            <a:r>
              <a:rPr lang="en-US" sz="2000" dirty="0" err="1"/>
              <a:t>hypercalcaemia</a:t>
            </a:r>
            <a:r>
              <a:rPr lang="en-US" sz="2000" dirty="0"/>
              <a:t> </a:t>
            </a:r>
            <a:r>
              <a:rPr lang="en-US" sz="2000" dirty="0" err="1"/>
              <a:t>etc</a:t>
            </a:r>
            <a:r>
              <a:rPr lang="en-US" sz="2000" dirty="0"/>
              <a:t>…</a:t>
            </a:r>
          </a:p>
          <a:p>
            <a:pPr marL="457200" indent="-457200">
              <a:buFont typeface="Arial" panose="020B0604020202020204" pitchFamily="34" charset="0"/>
              <a:buChar char="•"/>
            </a:pPr>
            <a:r>
              <a:rPr lang="en-US" sz="2000" dirty="0"/>
              <a:t>Pain and discomfort </a:t>
            </a:r>
          </a:p>
          <a:p>
            <a:pPr marL="457200" indent="-457200">
              <a:buFont typeface="Arial" panose="020B0604020202020204" pitchFamily="34" charset="0"/>
              <a:buChar char="•"/>
            </a:pPr>
            <a:r>
              <a:rPr lang="en-US" sz="2000" dirty="0"/>
              <a:t>Physical restraint </a:t>
            </a:r>
          </a:p>
          <a:p>
            <a:pPr marL="457200" indent="-457200">
              <a:buFont typeface="Arial" panose="020B0604020202020204" pitchFamily="34" charset="0"/>
              <a:buChar char="•"/>
            </a:pPr>
            <a:r>
              <a:rPr lang="en-US" sz="2000" dirty="0"/>
              <a:t>Withdrawal states—especially from alcohol and benzodiazepines </a:t>
            </a:r>
          </a:p>
          <a:p>
            <a:pPr marL="457200" indent="-457200">
              <a:buFont typeface="Arial" panose="020B0604020202020204" pitchFamily="34" charset="0"/>
              <a:buChar char="•"/>
            </a:pPr>
            <a:r>
              <a:rPr lang="en-US" sz="2000" dirty="0"/>
              <a:t>Urinary </a:t>
            </a:r>
            <a:r>
              <a:rPr lang="en-US" sz="2000" dirty="0" err="1"/>
              <a:t>catheterisation</a:t>
            </a:r>
            <a:r>
              <a:rPr lang="en-US" sz="2000" dirty="0"/>
              <a:t> and retention.</a:t>
            </a:r>
          </a:p>
        </p:txBody>
      </p:sp>
    </p:spTree>
    <p:extLst>
      <p:ext uri="{BB962C8B-B14F-4D97-AF65-F5344CB8AC3E}">
        <p14:creationId xmlns:p14="http://schemas.microsoft.com/office/powerpoint/2010/main" val="937375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Principles of managing delirium in adults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771867" y="1102852"/>
            <a:ext cx="10139533" cy="6124754"/>
          </a:xfrm>
          <a:prstGeom prst="rect">
            <a:avLst/>
          </a:prstGeom>
          <a:noFill/>
        </p:spPr>
        <p:txBody>
          <a:bodyPr wrap="square" rtlCol="0">
            <a:spAutoFit/>
          </a:bodyPr>
          <a:lstStyle/>
          <a:p>
            <a:pPr marL="457200" indent="-457200">
              <a:buFont typeface="Arial" panose="020B0604020202020204" pitchFamily="34" charset="0"/>
              <a:buChar char="•"/>
            </a:pPr>
            <a:r>
              <a:rPr lang="en-AU" sz="2800" dirty="0"/>
              <a:t>Once the cause of delirium is addressed, many patients recover.</a:t>
            </a:r>
          </a:p>
          <a:p>
            <a:pPr marL="914400" lvl="1" indent="-457200">
              <a:buFont typeface="Arial" panose="020B0604020202020204" pitchFamily="34" charset="0"/>
              <a:buChar char="•"/>
            </a:pPr>
            <a:r>
              <a:rPr lang="en-AU" sz="2800" b="1" dirty="0"/>
              <a:t>Need to identify and address the underlying cause!</a:t>
            </a:r>
          </a:p>
          <a:p>
            <a:pPr marL="457200" indent="-457200">
              <a:buFont typeface="Arial" panose="020B0604020202020204" pitchFamily="34" charset="0"/>
              <a:buChar char="•"/>
            </a:pPr>
            <a:r>
              <a:rPr lang="en-AU" sz="2800" dirty="0"/>
              <a:t>Drugs are not required to manage most patients with delirium.</a:t>
            </a:r>
          </a:p>
          <a:p>
            <a:pPr marL="457200" indent="-457200">
              <a:buFont typeface="Arial" panose="020B0604020202020204" pitchFamily="34" charset="0"/>
              <a:buChar char="•"/>
            </a:pPr>
            <a:r>
              <a:rPr lang="en-AU" sz="2800" dirty="0"/>
              <a:t>Always consider non-pharmacological management first </a:t>
            </a:r>
          </a:p>
          <a:p>
            <a:pPr marL="914400" lvl="1" indent="-457200">
              <a:buFont typeface="Arial" panose="020B0604020202020204" pitchFamily="34" charset="0"/>
              <a:buChar char="•"/>
            </a:pPr>
            <a:r>
              <a:rPr lang="en-AU" sz="2800" dirty="0"/>
              <a:t>Redirect and distract</a:t>
            </a:r>
          </a:p>
          <a:p>
            <a:pPr marL="914400" lvl="1" indent="-457200">
              <a:buFont typeface="Arial" panose="020B0604020202020204" pitchFamily="34" charset="0"/>
              <a:buChar char="•"/>
            </a:pPr>
            <a:r>
              <a:rPr lang="en-AU" sz="2800" dirty="0"/>
              <a:t>Single room, close to nurses station</a:t>
            </a:r>
          </a:p>
          <a:p>
            <a:pPr marL="914400" lvl="1" indent="-457200">
              <a:buFont typeface="Arial" panose="020B0604020202020204" pitchFamily="34" charset="0"/>
              <a:buChar char="•"/>
            </a:pPr>
            <a:r>
              <a:rPr lang="en-AU" sz="2800" dirty="0"/>
              <a:t>Involve family members </a:t>
            </a:r>
          </a:p>
          <a:p>
            <a:pPr marL="457200" indent="-457200">
              <a:buFont typeface="Arial" panose="020B0604020202020204" pitchFamily="34" charset="0"/>
              <a:buChar char="•"/>
            </a:pPr>
            <a:r>
              <a:rPr lang="en-AU" sz="2800" dirty="0"/>
              <a:t>If agitated +++, intrusive at risk of falling hurting themselves or others </a:t>
            </a:r>
            <a:r>
              <a:rPr lang="en-AU" sz="2800" dirty="0">
                <a:sym typeface="Wingdings" pitchFamily="2" charset="2"/>
              </a:rPr>
              <a:t></a:t>
            </a:r>
            <a:r>
              <a:rPr lang="en-AU" sz="2800" dirty="0"/>
              <a:t> can try an antipsychotic (but best to run this past your registrar first)</a:t>
            </a:r>
          </a:p>
          <a:p>
            <a:pPr marL="457200" indent="-457200">
              <a:buFont typeface="Arial" panose="020B0604020202020204" pitchFamily="34" charset="0"/>
              <a:buChar char="•"/>
            </a:pPr>
            <a:r>
              <a:rPr lang="en-AU" sz="2800" dirty="0"/>
              <a:t>A single dose of an antipsychotic is usually adequate to manage hyperactive delirium.</a:t>
            </a:r>
          </a:p>
          <a:p>
            <a:br>
              <a:rPr lang="en-AU" sz="2800" dirty="0"/>
            </a:br>
            <a:endParaRPr lang="en-US" sz="2800" dirty="0"/>
          </a:p>
        </p:txBody>
      </p:sp>
    </p:spTree>
    <p:extLst>
      <p:ext uri="{BB962C8B-B14F-4D97-AF65-F5344CB8AC3E}">
        <p14:creationId xmlns:p14="http://schemas.microsoft.com/office/powerpoint/2010/main" val="4290213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Pharmacological mx of hyperactive delirium</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4401205"/>
          </a:xfrm>
          <a:prstGeom prst="rect">
            <a:avLst/>
          </a:prstGeom>
          <a:noFill/>
        </p:spPr>
        <p:txBody>
          <a:bodyPr wrap="square" rtlCol="0">
            <a:spAutoFit/>
          </a:bodyPr>
          <a:lstStyle/>
          <a:p>
            <a:pPr marL="457200" indent="-457200">
              <a:buFont typeface="Arial" panose="020B0604020202020204" pitchFamily="34" charset="0"/>
              <a:buChar char="•"/>
            </a:pPr>
            <a:r>
              <a:rPr lang="en-AU" sz="2800" dirty="0"/>
              <a:t>If no Parkinson’s disease or dementia with Lewy bodies, use</a:t>
            </a:r>
          </a:p>
          <a:p>
            <a:pPr marL="914400" lvl="1" indent="-457200">
              <a:buFont typeface="Arial" panose="020B0604020202020204" pitchFamily="34" charset="0"/>
              <a:buChar char="•"/>
            </a:pPr>
            <a:r>
              <a:rPr lang="en-AU" sz="2800" b="1" dirty="0"/>
              <a:t>haloperidol </a:t>
            </a:r>
            <a:r>
              <a:rPr lang="en-AU" sz="2800" b="1" i="0" dirty="0">
                <a:effectLst/>
              </a:rPr>
              <a:t>0.5 mg orally </a:t>
            </a:r>
            <a:r>
              <a:rPr lang="en-AU" sz="2800" b="0" i="0" dirty="0">
                <a:effectLst/>
              </a:rPr>
              <a:t>or </a:t>
            </a:r>
          </a:p>
          <a:p>
            <a:pPr marL="914400" lvl="1" indent="-457200">
              <a:buFont typeface="Arial" panose="020B0604020202020204" pitchFamily="34" charset="0"/>
              <a:buChar char="•"/>
            </a:pPr>
            <a:r>
              <a:rPr lang="en-AU" sz="2800" dirty="0"/>
              <a:t>olanzapine </a:t>
            </a:r>
            <a:r>
              <a:rPr lang="en-AU" sz="2800" b="0" i="0" dirty="0">
                <a:effectLst/>
              </a:rPr>
              <a:t>1.25 to 2.5 mg orally</a:t>
            </a:r>
            <a:endParaRPr lang="en-AU" sz="2800" dirty="0"/>
          </a:p>
          <a:p>
            <a:pPr marL="914400" lvl="1" indent="-457200">
              <a:buFont typeface="Arial" panose="020B0604020202020204" pitchFamily="34" charset="0"/>
              <a:buChar char="•"/>
            </a:pPr>
            <a:r>
              <a:rPr lang="en-AU" sz="2800" dirty="0"/>
              <a:t>risperidone </a:t>
            </a:r>
            <a:r>
              <a:rPr lang="en-AU" sz="2800" b="0" i="0" dirty="0">
                <a:effectLst/>
              </a:rPr>
              <a:t>0.5 mg orally</a:t>
            </a:r>
            <a:endParaRPr lang="en-AU" sz="2800" dirty="0"/>
          </a:p>
          <a:p>
            <a:pPr marL="457200" indent="-457200">
              <a:buFont typeface="Arial" panose="020B0604020202020204" pitchFamily="34" charset="0"/>
              <a:buChar char="•"/>
            </a:pPr>
            <a:endParaRPr lang="en-AU" sz="2800" dirty="0"/>
          </a:p>
          <a:p>
            <a:pPr marL="457200" indent="-457200">
              <a:buFont typeface="Arial" panose="020B0604020202020204" pitchFamily="34" charset="0"/>
              <a:buChar char="•"/>
            </a:pPr>
            <a:r>
              <a:rPr lang="en-AU" sz="2800" dirty="0"/>
              <a:t>The onset of action for the above antipsychotics can be delayed by 30 to 60 minutes—</a:t>
            </a:r>
            <a:r>
              <a:rPr lang="en-AU" sz="2800" b="1" dirty="0"/>
              <a:t>do not give a second dose for at least 30 minutes.</a:t>
            </a:r>
          </a:p>
          <a:p>
            <a:pPr marL="914400" lvl="1" indent="-457200">
              <a:buFont typeface="Arial" panose="020B0604020202020204" pitchFamily="34" charset="0"/>
              <a:buChar char="•"/>
            </a:pPr>
            <a:endParaRPr lang="en-US" sz="2800" dirty="0"/>
          </a:p>
          <a:p>
            <a:pPr marL="914400" lvl="1" indent="-457200">
              <a:buFont typeface="Arial" panose="020B0604020202020204" pitchFamily="34" charset="0"/>
              <a:buChar char="•"/>
            </a:pPr>
            <a:endParaRPr lang="en-AU" sz="2800" b="0" i="0" dirty="0">
              <a:effectLst/>
            </a:endParaRPr>
          </a:p>
        </p:txBody>
      </p:sp>
    </p:spTree>
    <p:extLst>
      <p:ext uri="{BB962C8B-B14F-4D97-AF65-F5344CB8AC3E}">
        <p14:creationId xmlns:p14="http://schemas.microsoft.com/office/powerpoint/2010/main" val="16458396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Pharmacological mx of hyperactive delirium</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2677656"/>
          </a:xfrm>
          <a:prstGeom prst="rect">
            <a:avLst/>
          </a:prstGeom>
          <a:noFill/>
        </p:spPr>
        <p:txBody>
          <a:bodyPr wrap="square" rtlCol="0">
            <a:spAutoFit/>
          </a:bodyPr>
          <a:lstStyle/>
          <a:p>
            <a:pPr marL="457200" indent="-457200">
              <a:buFont typeface="Arial" panose="020B0604020202020204" pitchFamily="34" charset="0"/>
              <a:buChar char="•"/>
            </a:pPr>
            <a:r>
              <a:rPr lang="en-AU" sz="2800" dirty="0"/>
              <a:t>Haloperidol (in particular) and olanzapine and risperidone can aggravate motor features in Parkinson disease or dementia with Lewy bodies - EPSE</a:t>
            </a:r>
          </a:p>
          <a:p>
            <a:pPr marL="457200" indent="-457200">
              <a:buFont typeface="Arial" panose="020B0604020202020204" pitchFamily="34" charset="0"/>
              <a:buChar char="•"/>
            </a:pPr>
            <a:r>
              <a:rPr lang="en-AU" sz="2800" dirty="0"/>
              <a:t>For adults with delirium who have Parkinson disease or dementia with Lewy </a:t>
            </a:r>
            <a:r>
              <a:rPr lang="en-AU" sz="2800" dirty="0" err="1"/>
              <a:t>bodie</a:t>
            </a:r>
            <a:r>
              <a:rPr lang="en-AU" sz="2800" dirty="0"/>
              <a:t>:</a:t>
            </a:r>
          </a:p>
          <a:p>
            <a:pPr marL="914400" lvl="1" indent="-457200">
              <a:buFont typeface="Arial" panose="020B0604020202020204" pitchFamily="34" charset="0"/>
              <a:buChar char="•"/>
            </a:pPr>
            <a:r>
              <a:rPr lang="en-AU" sz="2800" dirty="0"/>
              <a:t>Use quetiapine 12.5 to </a:t>
            </a:r>
            <a:r>
              <a:rPr lang="en-AU" sz="2800" b="0" i="0" dirty="0">
                <a:solidFill>
                  <a:srgbClr val="414042"/>
                </a:solidFill>
                <a:effectLst/>
                <a:latin typeface="FranklinGothicITCbyBT-Book"/>
              </a:rPr>
              <a:t>25 mg orally, as a single dose. </a:t>
            </a:r>
            <a:endParaRPr lang="en-AU" sz="2800" b="0" i="0" dirty="0">
              <a:effectLst/>
            </a:endParaRPr>
          </a:p>
        </p:txBody>
      </p:sp>
    </p:spTree>
    <p:extLst>
      <p:ext uri="{BB962C8B-B14F-4D97-AF65-F5344CB8AC3E}">
        <p14:creationId xmlns:p14="http://schemas.microsoft.com/office/powerpoint/2010/main" val="981920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If unable to give orally</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1815882"/>
          </a:xfrm>
          <a:prstGeom prst="rect">
            <a:avLst/>
          </a:prstGeom>
          <a:noFill/>
        </p:spPr>
        <p:txBody>
          <a:bodyPr wrap="square" rtlCol="0">
            <a:spAutoFit/>
          </a:bodyPr>
          <a:lstStyle/>
          <a:p>
            <a:pPr marL="457200" indent="-457200">
              <a:buFont typeface="Arial" panose="020B0604020202020204" pitchFamily="34" charset="0"/>
              <a:buChar char="•"/>
            </a:pPr>
            <a:r>
              <a:rPr lang="en-AU" sz="2800" dirty="0"/>
              <a:t>Haloperidol 0.5 mg intramuscularly</a:t>
            </a:r>
          </a:p>
          <a:p>
            <a:pPr lvl="1"/>
            <a:r>
              <a:rPr lang="en-AU" sz="2800" dirty="0"/>
              <a:t>OR</a:t>
            </a:r>
          </a:p>
          <a:p>
            <a:pPr marL="457200" indent="-457200">
              <a:buFont typeface="Arial" panose="020B0604020202020204" pitchFamily="34" charset="0"/>
              <a:buChar char="•"/>
            </a:pPr>
            <a:r>
              <a:rPr lang="en-US" sz="2800" u="sng" dirty="0"/>
              <a:t>Olanzapine 2.5 mg intramuscularly</a:t>
            </a:r>
          </a:p>
          <a:p>
            <a:pPr marL="914400" lvl="1" indent="-457200">
              <a:buFont typeface="Arial" panose="020B0604020202020204" pitchFamily="34" charset="0"/>
              <a:buChar char="•"/>
            </a:pPr>
            <a:endParaRPr lang="en-AU" sz="2800" b="0" i="0" dirty="0">
              <a:effectLst/>
            </a:endParaRPr>
          </a:p>
        </p:txBody>
      </p:sp>
    </p:spTree>
    <p:extLst>
      <p:ext uri="{BB962C8B-B14F-4D97-AF65-F5344CB8AC3E}">
        <p14:creationId xmlns:p14="http://schemas.microsoft.com/office/powerpoint/2010/main" val="19138356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164"/>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71867" y="250588"/>
            <a:ext cx="10946891" cy="748988"/>
          </a:xfrm>
          <a:prstGeom prst="rect">
            <a:avLst/>
          </a:prstGeom>
          <a:noFill/>
        </p:spPr>
        <p:txBody>
          <a:bodyPr wrap="square" rtlCol="0">
            <a:spAutoFit/>
          </a:bodyPr>
          <a:lstStyle/>
          <a:p>
            <a:r>
              <a:rPr lang="en-US" sz="4267" b="1" dirty="0">
                <a:solidFill>
                  <a:srgbClr val="005CB9"/>
                </a:solidFill>
              </a:rPr>
              <a:t>Last resort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TextBox 1">
            <a:extLst>
              <a:ext uri="{FF2B5EF4-FFF2-40B4-BE49-F238E27FC236}">
                <a16:creationId xmlns:a16="http://schemas.microsoft.com/office/drawing/2014/main" id="{97EF9CA5-1F76-6011-0E03-5C7866464378}"/>
              </a:ext>
            </a:extLst>
          </p:cNvPr>
          <p:cNvSpPr txBox="1"/>
          <p:nvPr/>
        </p:nvSpPr>
        <p:spPr>
          <a:xfrm>
            <a:off x="842039" y="1210428"/>
            <a:ext cx="10139533" cy="4401205"/>
          </a:xfrm>
          <a:prstGeom prst="rect">
            <a:avLst/>
          </a:prstGeom>
          <a:noFill/>
        </p:spPr>
        <p:txBody>
          <a:bodyPr wrap="square" rtlCol="0">
            <a:spAutoFit/>
          </a:bodyPr>
          <a:lstStyle/>
          <a:p>
            <a:pPr marL="457200" indent="-457200">
              <a:buFont typeface="Arial" panose="020B0604020202020204" pitchFamily="34" charset="0"/>
              <a:buChar char="•"/>
            </a:pPr>
            <a:r>
              <a:rPr lang="en-AU" sz="2800" dirty="0"/>
              <a:t>Try not to use physical restraints</a:t>
            </a:r>
          </a:p>
          <a:p>
            <a:pPr marL="457200" indent="-457200">
              <a:buFont typeface="Arial" panose="020B0604020202020204" pitchFamily="34" charset="0"/>
              <a:buChar char="•"/>
            </a:pPr>
            <a:r>
              <a:rPr lang="en-AU" sz="2800" dirty="0"/>
              <a:t>We prefer to order in a special/1:1 nursing – costs money but better for the patient until they are settled</a:t>
            </a:r>
          </a:p>
          <a:p>
            <a:pPr marL="457200" indent="-457200">
              <a:buFont typeface="Arial" panose="020B0604020202020204" pitchFamily="34" charset="0"/>
              <a:buChar char="•"/>
            </a:pPr>
            <a:r>
              <a:rPr lang="en-AU" sz="2800" dirty="0"/>
              <a:t>Only reserve physical restraints for patients posing significant risk to self and others despite non-pharmacological and pharmacological managements</a:t>
            </a:r>
          </a:p>
          <a:p>
            <a:pPr marL="457200" indent="-457200">
              <a:buFont typeface="Arial" panose="020B0604020202020204" pitchFamily="34" charset="0"/>
              <a:buChar char="•"/>
            </a:pPr>
            <a:r>
              <a:rPr lang="en-AU" sz="2800" dirty="0"/>
              <a:t>Usually associated with a Code Gray</a:t>
            </a:r>
          </a:p>
          <a:p>
            <a:pPr marL="457200" indent="-457200">
              <a:buFont typeface="Arial" panose="020B0604020202020204" pitchFamily="34" charset="0"/>
              <a:buChar char="•"/>
            </a:pPr>
            <a:r>
              <a:rPr lang="en-AU" sz="2800" dirty="0"/>
              <a:t>Assess patient frequently and aim to remove restraints ASAP</a:t>
            </a:r>
          </a:p>
          <a:p>
            <a:pPr marL="457200" indent="-457200">
              <a:buFont typeface="Arial" panose="020B0604020202020204" pitchFamily="34" charset="0"/>
              <a:buChar char="•"/>
            </a:pPr>
            <a:endParaRPr lang="en-US" sz="2800" dirty="0"/>
          </a:p>
          <a:p>
            <a:pPr marL="914400" lvl="1" indent="-457200">
              <a:buFont typeface="Arial" panose="020B0604020202020204" pitchFamily="34" charset="0"/>
              <a:buChar char="•"/>
            </a:pPr>
            <a:endParaRPr lang="en-AU" sz="2800" b="0" i="0" dirty="0">
              <a:effectLst/>
            </a:endParaRPr>
          </a:p>
        </p:txBody>
      </p:sp>
    </p:spTree>
    <p:extLst>
      <p:ext uri="{BB962C8B-B14F-4D97-AF65-F5344CB8AC3E}">
        <p14:creationId xmlns:p14="http://schemas.microsoft.com/office/powerpoint/2010/main" val="30317573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sp>
        <p:nvSpPr>
          <p:cNvPr id="6" name="TextBox 5"/>
          <p:cNvSpPr txBox="1"/>
          <p:nvPr/>
        </p:nvSpPr>
        <p:spPr>
          <a:xfrm>
            <a:off x="771868" y="250588"/>
            <a:ext cx="6359136" cy="748988"/>
          </a:xfrm>
          <a:prstGeom prst="rect">
            <a:avLst/>
          </a:prstGeom>
          <a:noFill/>
        </p:spPr>
        <p:txBody>
          <a:bodyPr wrap="square" rtlCol="0">
            <a:spAutoFit/>
          </a:bodyPr>
          <a:lstStyle/>
          <a:p>
            <a:r>
              <a:rPr lang="en-US" sz="4267" b="1" dirty="0">
                <a:solidFill>
                  <a:srgbClr val="005CB9"/>
                </a:solidFill>
              </a:rPr>
              <a:t>Thank you!</a:t>
            </a:r>
            <a:endParaRPr lang="en-AU" sz="4267" b="1" dirty="0">
              <a:solidFill>
                <a:srgbClr val="005CB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Rectangle 1"/>
          <p:cNvSpPr/>
          <p:nvPr/>
        </p:nvSpPr>
        <p:spPr>
          <a:xfrm>
            <a:off x="771868" y="1282486"/>
            <a:ext cx="6872846" cy="4721292"/>
          </a:xfrm>
          <a:prstGeom prst="rect">
            <a:avLst/>
          </a:prstGeom>
        </p:spPr>
        <p:txBody>
          <a:bodyPr wrap="square">
            <a:spAutoFit/>
          </a:bodyPr>
          <a:lstStyle/>
          <a:p>
            <a:pPr marL="342866" marR="0" lvl="0" indent="-342866" defTabSz="914309"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AU" sz="3200" b="1" i="0" u="none" strike="noStrike" kern="0" cap="none" spc="0" normalizeH="0" baseline="0" noProof="0" dirty="0">
                <a:ln>
                  <a:noFill/>
                </a:ln>
                <a:solidFill>
                  <a:srgbClr val="FF0000"/>
                </a:solidFill>
                <a:effectLst/>
                <a:uLnTx/>
                <a:uFillTx/>
              </a:rPr>
              <a:t>WE VALUE YOUR FEEDBACK! </a:t>
            </a:r>
          </a:p>
          <a:p>
            <a:pPr marL="0" marR="0" lvl="0" indent="0" defTabSz="914309" eaLnBrk="1" fontAlgn="auto" latinLnBrk="0" hangingPunct="1">
              <a:lnSpc>
                <a:spcPct val="100000"/>
              </a:lnSpc>
              <a:spcBef>
                <a:spcPct val="20000"/>
              </a:spcBef>
              <a:spcAft>
                <a:spcPts val="0"/>
              </a:spcAft>
              <a:buClrTx/>
              <a:buSzTx/>
              <a:buFontTx/>
              <a:buNone/>
              <a:tabLst/>
              <a:defRPr/>
            </a:pPr>
            <a:r>
              <a:rPr kumimoji="0" lang="en-AU" sz="3200" b="1" i="0" u="none" strike="noStrike" kern="0" cap="none" spc="0" normalizeH="0" baseline="0" noProof="0" dirty="0">
                <a:ln>
                  <a:noFill/>
                </a:ln>
                <a:effectLst/>
                <a:uLnTx/>
                <a:uFillTx/>
              </a:rPr>
              <a:t>Please complete the evaluation.</a:t>
            </a:r>
            <a:endParaRPr lang="en-AU" sz="3200" b="1" kern="0" dirty="0"/>
          </a:p>
          <a:p>
            <a:pPr marL="0" marR="0" lvl="0" indent="0" defTabSz="914309" eaLnBrk="1" fontAlgn="auto" latinLnBrk="0" hangingPunct="1">
              <a:lnSpc>
                <a:spcPct val="100000"/>
              </a:lnSpc>
              <a:spcBef>
                <a:spcPct val="20000"/>
              </a:spcBef>
              <a:spcAft>
                <a:spcPts val="0"/>
              </a:spcAft>
              <a:buClrTx/>
              <a:buSzTx/>
              <a:buFontTx/>
              <a:buNone/>
              <a:tabLst/>
              <a:defRPr/>
            </a:pPr>
            <a:endParaRPr kumimoji="0" lang="en-AU" sz="3200" b="1" i="0" u="none" strike="noStrike" kern="0" cap="none" spc="0" normalizeH="0" baseline="0" noProof="0" dirty="0">
              <a:ln>
                <a:noFill/>
              </a:ln>
              <a:solidFill>
                <a:srgbClr val="636569"/>
              </a:solidFill>
              <a:effectLst/>
              <a:uLnTx/>
              <a:uFillTx/>
            </a:endParaRPr>
          </a:p>
          <a:p>
            <a:pPr marL="0" marR="0" lvl="0" indent="0" algn="ctr" defTabSz="914309" eaLnBrk="1" fontAlgn="auto" latinLnBrk="0" hangingPunct="1">
              <a:lnSpc>
                <a:spcPct val="100000"/>
              </a:lnSpc>
              <a:spcBef>
                <a:spcPct val="20000"/>
              </a:spcBef>
              <a:spcAft>
                <a:spcPts val="0"/>
              </a:spcAft>
              <a:buClrTx/>
              <a:buSzTx/>
              <a:buFontTx/>
              <a:buNone/>
              <a:tabLst/>
              <a:defRPr/>
            </a:pPr>
            <a:r>
              <a:rPr kumimoji="0" lang="en-AU" sz="2400" b="1" i="0" u="none" strike="noStrike" kern="0" cap="none" spc="0" normalizeH="0" baseline="0" noProof="0" dirty="0" err="1">
                <a:ln>
                  <a:noFill/>
                </a:ln>
                <a:effectLst/>
                <a:uLnTx/>
                <a:uFillTx/>
              </a:rPr>
              <a:t>i</a:t>
            </a:r>
            <a:r>
              <a:rPr kumimoji="0" lang="en-AU" sz="2400" b="1" i="0" u="none" strike="noStrike" kern="0" cap="none" spc="0" normalizeH="0" baseline="0" noProof="0" dirty="0">
                <a:ln>
                  <a:noFill/>
                </a:ln>
                <a:effectLst/>
                <a:uLnTx/>
                <a:uFillTx/>
              </a:rPr>
              <a:t>-phone – just point camera</a:t>
            </a:r>
          </a:p>
          <a:p>
            <a:pPr marL="0" marR="0" lvl="0" indent="0" algn="ctr" defTabSz="914309" eaLnBrk="1" fontAlgn="auto" latinLnBrk="0" hangingPunct="1">
              <a:lnSpc>
                <a:spcPct val="100000"/>
              </a:lnSpc>
              <a:spcBef>
                <a:spcPct val="20000"/>
              </a:spcBef>
              <a:spcAft>
                <a:spcPts val="0"/>
              </a:spcAft>
              <a:buClrTx/>
              <a:buSzTx/>
              <a:buFontTx/>
              <a:buNone/>
              <a:tabLst/>
              <a:defRPr/>
            </a:pPr>
            <a:r>
              <a:rPr kumimoji="0" lang="en-AU" sz="2400" b="1" i="0" u="none" strike="noStrike" kern="0" cap="none" spc="0" normalizeH="0" baseline="0" noProof="0" dirty="0">
                <a:ln>
                  <a:noFill/>
                </a:ln>
                <a:effectLst/>
                <a:uLnTx/>
                <a:uFillTx/>
              </a:rPr>
              <a:t>Android – use QR reader app</a:t>
            </a:r>
          </a:p>
          <a:p>
            <a:pPr marL="0" marR="0" lvl="0" indent="0" defTabSz="914309" eaLnBrk="1" fontAlgn="auto" latinLnBrk="0" hangingPunct="1">
              <a:lnSpc>
                <a:spcPct val="100000"/>
              </a:lnSpc>
              <a:spcBef>
                <a:spcPct val="20000"/>
              </a:spcBef>
              <a:spcAft>
                <a:spcPts val="0"/>
              </a:spcAft>
              <a:buClrTx/>
              <a:buSzTx/>
              <a:buFontTx/>
              <a:buNone/>
              <a:tabLst/>
              <a:defRPr/>
            </a:pPr>
            <a:endParaRPr kumimoji="0" lang="en-AU" sz="2400" b="1" i="0" u="none" strike="noStrike" kern="0" cap="none" spc="0" normalizeH="0" baseline="0" noProof="0" dirty="0">
              <a:ln>
                <a:noFill/>
              </a:ln>
              <a:solidFill>
                <a:srgbClr val="005CB9"/>
              </a:solidFill>
              <a:effectLst/>
              <a:uLnTx/>
              <a:uFillTx/>
            </a:endParaRPr>
          </a:p>
          <a:p>
            <a:pPr lvl="0" defTabSz="914309">
              <a:spcBef>
                <a:spcPct val="20000"/>
              </a:spcBef>
            </a:pPr>
            <a:r>
              <a:rPr kumimoji="0" lang="en-AU" sz="2400" b="1" i="0" u="none" strike="noStrike" kern="0" cap="none" spc="0" normalizeH="0" baseline="0" noProof="0" dirty="0">
                <a:ln>
                  <a:noFill/>
                </a:ln>
                <a:effectLst/>
                <a:uLnTx/>
                <a:uFillTx/>
              </a:rPr>
              <a:t>Or use this link</a:t>
            </a:r>
            <a:r>
              <a:rPr lang="en-AU" sz="2400" b="1" kern="0" dirty="0"/>
              <a:t>: </a:t>
            </a:r>
            <a:r>
              <a:rPr lang="en-AU" sz="2400" b="1" kern="0" dirty="0">
                <a:hlinkClick r:id="rId4"/>
              </a:rPr>
              <a:t>https://www.northerndoctors.org.au/education-session-feedback-form/</a:t>
            </a:r>
            <a:endParaRPr lang="en-AU" sz="2400" b="1" kern="0" dirty="0"/>
          </a:p>
          <a:p>
            <a:pPr lvl="0" defTabSz="914309">
              <a:spcBef>
                <a:spcPct val="20000"/>
              </a:spcBef>
            </a:pPr>
            <a:endParaRPr kumimoji="0" lang="en-AU" sz="2400" b="1" i="0" u="none" strike="noStrike" kern="0" cap="none" spc="0" normalizeH="0" baseline="0" noProof="0" dirty="0">
              <a:ln>
                <a:noFill/>
              </a:ln>
              <a:effectLst/>
              <a:uLnTx/>
              <a:uFillTx/>
            </a:endParaRPr>
          </a:p>
        </p:txBody>
      </p:sp>
      <p:pic>
        <p:nvPicPr>
          <p:cNvPr id="8" name="Picture 7">
            <a:extLst>
              <a:ext uri="{FF2B5EF4-FFF2-40B4-BE49-F238E27FC236}">
                <a16:creationId xmlns:a16="http://schemas.microsoft.com/office/drawing/2014/main" id="{0FB8CF89-5D12-4A1F-82F9-1D31F72605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5145" y="1208590"/>
            <a:ext cx="4212498" cy="4212498"/>
          </a:xfrm>
          <a:prstGeom prst="rect">
            <a:avLst/>
          </a:prstGeom>
        </p:spPr>
      </p:pic>
    </p:spTree>
    <p:extLst>
      <p:ext uri="{BB962C8B-B14F-4D97-AF65-F5344CB8AC3E}">
        <p14:creationId xmlns:p14="http://schemas.microsoft.com/office/powerpoint/2010/main" val="38844752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2859</TotalTime>
  <Words>3190</Words>
  <Application>Microsoft Office PowerPoint</Application>
  <PresentationFormat>Widescreen</PresentationFormat>
  <Paragraphs>382</Paragraphs>
  <Slides>50</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-apple-system</vt:lpstr>
      <vt:lpstr>Arial</vt:lpstr>
      <vt:lpstr>Calibri</vt:lpstr>
      <vt:lpstr>Calibri Light</vt:lpstr>
      <vt:lpstr>FranklinGothicITCbyBT-Book</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Northern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Woodward, Taylor</dc:creator>
  <cp:lastModifiedBy>Lai, Chui Lynn</cp:lastModifiedBy>
  <cp:revision>158</cp:revision>
  <dcterms:created xsi:type="dcterms:W3CDTF">2019-05-21T23:57:53Z</dcterms:created>
  <dcterms:modified xsi:type="dcterms:W3CDTF">2024-08-29T01:50:56Z</dcterms:modified>
</cp:coreProperties>
</file>