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62" r:id="rId3"/>
    <p:sldId id="302" r:id="rId4"/>
    <p:sldId id="339" r:id="rId5"/>
    <p:sldId id="288" r:id="rId6"/>
    <p:sldId id="407" r:id="rId7"/>
    <p:sldId id="337" r:id="rId8"/>
    <p:sldId id="413" r:id="rId9"/>
    <p:sldId id="418" r:id="rId10"/>
    <p:sldId id="424" r:id="rId11"/>
    <p:sldId id="414" r:id="rId12"/>
    <p:sldId id="421" r:id="rId13"/>
    <p:sldId id="422" r:id="rId14"/>
    <p:sldId id="415" r:id="rId15"/>
    <p:sldId id="450" r:id="rId16"/>
    <p:sldId id="447" r:id="rId17"/>
    <p:sldId id="440" r:id="rId18"/>
    <p:sldId id="448" r:id="rId19"/>
    <p:sldId id="449" r:id="rId20"/>
    <p:sldId id="395" r:id="rId21"/>
    <p:sldId id="396" r:id="rId22"/>
    <p:sldId id="419" r:id="rId23"/>
    <p:sldId id="420" r:id="rId24"/>
    <p:sldId id="425" r:id="rId25"/>
    <p:sldId id="409" r:id="rId26"/>
    <p:sldId id="451" r:id="rId27"/>
    <p:sldId id="402" r:id="rId28"/>
    <p:sldId id="385" r:id="rId29"/>
    <p:sldId id="423" r:id="rId30"/>
    <p:sldId id="388" r:id="rId31"/>
    <p:sldId id="454" r:id="rId32"/>
    <p:sldId id="416" r:id="rId33"/>
    <p:sldId id="412" r:id="rId34"/>
    <p:sldId id="455" r:id="rId35"/>
    <p:sldId id="393" r:id="rId36"/>
    <p:sldId id="399" r:id="rId37"/>
    <p:sldId id="383" r:id="rId38"/>
    <p:sldId id="319" r:id="rId39"/>
    <p:sldId id="403" r:id="rId40"/>
    <p:sldId id="322" r:id="rId41"/>
    <p:sldId id="323" r:id="rId42"/>
    <p:sldId id="438" r:id="rId43"/>
    <p:sldId id="328" r:id="rId44"/>
    <p:sldId id="377" r:id="rId45"/>
    <p:sldId id="390" r:id="rId46"/>
    <p:sldId id="452" r:id="rId47"/>
    <p:sldId id="453" r:id="rId48"/>
    <p:sldId id="370" r:id="rId49"/>
    <p:sldId id="456" r:id="rId50"/>
    <p:sldId id="369" r:id="rId51"/>
    <p:sldId id="405" r:id="rId52"/>
  </p:sldIdLst>
  <p:sldSz cx="12192000" cy="6858000"/>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C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46" autoAdjust="0"/>
    <p:restoredTop sz="94660"/>
  </p:normalViewPr>
  <p:slideViewPr>
    <p:cSldViewPr snapToGrid="0">
      <p:cViewPr varScale="1">
        <p:scale>
          <a:sx n="114" d="100"/>
          <a:sy n="114" d="100"/>
        </p:scale>
        <p:origin x="366" y="11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9T01:48:11.0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16,'271'-15,"556"14,39 50,-340-49,-440 13,-71-11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C42F55F0-DE06-48EA-B409-492FCCEE278E}" type="datetimeFigureOut">
              <a:rPr lang="en-AU" smtClean="0"/>
              <a:t>20/08/2024</a:t>
            </a:fld>
            <a:endParaRPr lang="en-AU"/>
          </a:p>
        </p:txBody>
      </p:sp>
      <p:sp>
        <p:nvSpPr>
          <p:cNvPr id="4" name="Slide Image Placeholder 3"/>
          <p:cNvSpPr>
            <a:spLocks noGrp="1" noRot="1" noChangeAspect="1"/>
          </p:cNvSpPr>
          <p:nvPr>
            <p:ph type="sldImg" idx="2"/>
          </p:nvPr>
        </p:nvSpPr>
        <p:spPr>
          <a:xfrm>
            <a:off x="120650" y="744538"/>
            <a:ext cx="6616700"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FCD95DCA-54D5-4DD1-9A20-26429333BF70}" type="slidenum">
              <a:rPr lang="en-AU" smtClean="0"/>
              <a:t>‹#›</a:t>
            </a:fld>
            <a:endParaRPr lang="en-AU"/>
          </a:p>
        </p:txBody>
      </p:sp>
    </p:spTree>
    <p:extLst>
      <p:ext uri="{BB962C8B-B14F-4D97-AF65-F5344CB8AC3E}">
        <p14:creationId xmlns:p14="http://schemas.microsoft.com/office/powerpoint/2010/main" val="3352684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Reason for admission to ICU – elective due to known asthma, obesity, OSA whatever, please document this.</a:t>
            </a:r>
            <a:endParaRPr lang="en-AU" dirty="0"/>
          </a:p>
        </p:txBody>
      </p:sp>
      <p:sp>
        <p:nvSpPr>
          <p:cNvPr id="4" name="Slide Number Placeholder 3"/>
          <p:cNvSpPr>
            <a:spLocks noGrp="1"/>
          </p:cNvSpPr>
          <p:nvPr>
            <p:ph type="sldNum" sz="quarter" idx="5"/>
          </p:nvPr>
        </p:nvSpPr>
        <p:spPr/>
        <p:txBody>
          <a:bodyPr/>
          <a:lstStyle/>
          <a:p>
            <a:fld id="{FCD95DCA-54D5-4DD1-9A20-26429333BF70}" type="slidenum">
              <a:rPr lang="en-AU" smtClean="0"/>
              <a:t>16</a:t>
            </a:fld>
            <a:endParaRPr lang="en-AU"/>
          </a:p>
        </p:txBody>
      </p:sp>
    </p:spTree>
    <p:extLst>
      <p:ext uri="{BB962C8B-B14F-4D97-AF65-F5344CB8AC3E}">
        <p14:creationId xmlns:p14="http://schemas.microsoft.com/office/powerpoint/2010/main" val="3924620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D95DCA-54D5-4DD1-9A20-26429333BF70}" type="slidenum">
              <a:rPr lang="en-AU" smtClean="0"/>
              <a:t>18</a:t>
            </a:fld>
            <a:endParaRPr lang="en-AU"/>
          </a:p>
        </p:txBody>
      </p:sp>
    </p:spTree>
    <p:extLst>
      <p:ext uri="{BB962C8B-B14F-4D97-AF65-F5344CB8AC3E}">
        <p14:creationId xmlns:p14="http://schemas.microsoft.com/office/powerpoint/2010/main" val="1042541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1F02649F-4FAD-4667-81BD-EDC27494CA29}" type="datetimeFigureOut">
              <a:rPr lang="en-AU" smtClean="0"/>
              <a:t>20/08/2024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954652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F02649F-4FAD-4667-81BD-EDC27494CA29}" type="datetimeFigureOut">
              <a:rPr lang="en-AU" smtClean="0"/>
              <a:t>20/08/2024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970702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02649F-4FAD-4667-81BD-EDC27494CA29}" type="datetimeFigureOut">
              <a:rPr lang="en-AU" smtClean="0"/>
              <a:t>20/08/2024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1614451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1F02649F-4FAD-4667-81BD-EDC27494CA29}" type="datetimeFigureOut">
              <a:rPr lang="en-AU" smtClean="0"/>
              <a:t>20/08/2024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102193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1F02649F-4FAD-4667-81BD-EDC27494CA29}" type="datetimeFigureOut">
              <a:rPr lang="en-AU" smtClean="0"/>
              <a:t>20/08/2024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265675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1F02649F-4FAD-4667-81BD-EDC27494CA29}" type="datetimeFigureOut">
              <a:rPr lang="en-AU" smtClean="0"/>
              <a:t>20/08/2024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8472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02649F-4FAD-4667-81BD-EDC27494CA29}" type="datetimeFigureOut">
              <a:rPr lang="en-AU" smtClean="0"/>
              <a:t>20/08/2024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780174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02649F-4FAD-4667-81BD-EDC27494CA29}" type="datetimeFigureOut">
              <a:rPr lang="en-AU" smtClean="0"/>
              <a:t>20/08/2024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45672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02649F-4FAD-4667-81BD-EDC27494CA29}" type="datetimeFigureOut">
              <a:rPr lang="en-AU" smtClean="0"/>
              <a:t>20/08/2024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2001835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F02649F-4FAD-4667-81BD-EDC27494CA29}" type="datetimeFigureOut">
              <a:rPr lang="en-AU" smtClean="0"/>
              <a:t>20/08/2024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3950657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F02649F-4FAD-4667-81BD-EDC27494CA29}" type="datetimeFigureOut">
              <a:rPr lang="en-AU" smtClean="0"/>
              <a:t>20/08/2024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28A0B58-6631-4519-988F-DB60A2DA43CF}" type="slidenum">
              <a:rPr lang="en-AU" smtClean="0"/>
              <a:t>‹#›</a:t>
            </a:fld>
            <a:endParaRPr lang="en-AU"/>
          </a:p>
        </p:txBody>
      </p:sp>
    </p:spTree>
    <p:extLst>
      <p:ext uri="{BB962C8B-B14F-4D97-AF65-F5344CB8AC3E}">
        <p14:creationId xmlns:p14="http://schemas.microsoft.com/office/powerpoint/2010/main" val="575855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02649F-4FAD-4667-81BD-EDC27494CA29}" type="datetimeFigureOut">
              <a:rPr lang="en-AU" smtClean="0"/>
              <a:t>20/08/2024</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8A0B58-6631-4519-988F-DB60A2DA43CF}" type="slidenum">
              <a:rPr lang="en-AU" smtClean="0"/>
              <a:t>‹#›</a:t>
            </a:fld>
            <a:endParaRPr lang="en-AU"/>
          </a:p>
        </p:txBody>
      </p:sp>
    </p:spTree>
    <p:extLst>
      <p:ext uri="{BB962C8B-B14F-4D97-AF65-F5344CB8AC3E}">
        <p14:creationId xmlns:p14="http://schemas.microsoft.com/office/powerpoint/2010/main" val="4172581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youtu.be/VZ1Wvb0dvGI"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470.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1.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79.png"/></Relationships>
</file>

<file path=ppt/slides/_rels/slide48.xml.rels><?xml version="1.0" encoding="UTF-8" standalone="yes"?>
<Relationships xmlns="http://schemas.openxmlformats.org/package/2006/relationships"><Relationship Id="rId3" Type="http://schemas.openxmlformats.org/officeDocument/2006/relationships/hyperlink" Target="mailto:mary.kouvas@nh.org.au" TargetMode="Externa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hyperlink" Target="mailto:diana.villalta@nh.org.au"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2.gif"/></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3.png"/><Relationship Id="rId4" Type="http://schemas.openxmlformats.org/officeDocument/2006/relationships/hyperlink" Target="https://www.northerndoctors.org.au/education-session-feedback-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436227" y="137816"/>
            <a:ext cx="11593585" cy="1815882"/>
          </a:xfrm>
          <a:prstGeom prst="rect">
            <a:avLst/>
          </a:prstGeom>
          <a:noFill/>
        </p:spPr>
        <p:txBody>
          <a:bodyPr wrap="square" rtlCol="0">
            <a:spAutoFit/>
          </a:bodyPr>
          <a:lstStyle/>
          <a:p>
            <a:pPr algn="ctr"/>
            <a:r>
              <a:rPr lang="en-US" sz="4800" b="1" dirty="0">
                <a:solidFill>
                  <a:srgbClr val="005CB9"/>
                </a:solidFill>
              </a:rPr>
              <a:t>Good Documentation: Tips &amp; Tricks</a:t>
            </a:r>
          </a:p>
          <a:p>
            <a:pPr algn="ctr"/>
            <a:r>
              <a:rPr lang="en-US" sz="3600" b="1" dirty="0">
                <a:solidFill>
                  <a:srgbClr val="005CB9"/>
                </a:solidFill>
              </a:rPr>
              <a:t>Intern Teaching</a:t>
            </a:r>
          </a:p>
          <a:p>
            <a:pPr algn="ctr"/>
            <a:r>
              <a:rPr lang="en-US" sz="2800" b="1" dirty="0">
                <a:solidFill>
                  <a:srgbClr val="005CB9"/>
                </a:solidFill>
              </a:rPr>
              <a:t>Tuesday 20th August 2024</a:t>
            </a:r>
            <a:endParaRPr lang="en-AU" sz="2800" b="1" dirty="0">
              <a:solidFill>
                <a:srgbClr val="005CB9"/>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sp>
        <p:nvSpPr>
          <p:cNvPr id="2" name="TextBox 1"/>
          <p:cNvSpPr txBox="1"/>
          <p:nvPr/>
        </p:nvSpPr>
        <p:spPr>
          <a:xfrm>
            <a:off x="1467293" y="4922874"/>
            <a:ext cx="10056120" cy="369332"/>
          </a:xfrm>
          <a:prstGeom prst="rect">
            <a:avLst/>
          </a:prstGeom>
          <a:noFill/>
        </p:spPr>
        <p:txBody>
          <a:bodyPr wrap="square" rtlCol="0">
            <a:spAutoFit/>
          </a:bodyPr>
          <a:lstStyle/>
          <a:p>
            <a:r>
              <a:rPr lang="en-AU" b="1" dirty="0">
                <a:solidFill>
                  <a:schemeClr val="accent5"/>
                </a:solidFill>
              </a:rPr>
              <a:t>Mary Kouvas – Clinical Documentation Integrity Coordinator/Health Information Manager</a:t>
            </a:r>
          </a:p>
        </p:txBody>
      </p:sp>
      <p:pic>
        <p:nvPicPr>
          <p:cNvPr id="12" name="Picture 11">
            <a:extLst>
              <a:ext uri="{FF2B5EF4-FFF2-40B4-BE49-F238E27FC236}">
                <a16:creationId xmlns:a16="http://schemas.microsoft.com/office/drawing/2014/main" id="{B82AE1C8-917A-42A3-8D1F-18826C2B70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13" name="Picture 12">
            <a:extLst>
              <a:ext uri="{FF2B5EF4-FFF2-40B4-BE49-F238E27FC236}">
                <a16:creationId xmlns:a16="http://schemas.microsoft.com/office/drawing/2014/main" id="{9622C0AA-E55C-477C-857F-CC628CF631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9629"/>
          <a:stretch/>
        </p:blipFill>
        <p:spPr>
          <a:xfrm>
            <a:off x="326328" y="2314801"/>
            <a:ext cx="2444165" cy="2038241"/>
          </a:xfrm>
          <a:prstGeom prst="rect">
            <a:avLst/>
          </a:prstGeom>
        </p:spPr>
      </p:pic>
      <p:pic>
        <p:nvPicPr>
          <p:cNvPr id="14" name="Picture 13">
            <a:extLst>
              <a:ext uri="{FF2B5EF4-FFF2-40B4-BE49-F238E27FC236}">
                <a16:creationId xmlns:a16="http://schemas.microsoft.com/office/drawing/2014/main" id="{1ED79887-7B30-4EB8-8A4F-939ED14AFF2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44" t="2374" r="17094" b="10453"/>
          <a:stretch/>
        </p:blipFill>
        <p:spPr>
          <a:xfrm>
            <a:off x="2770493" y="2314800"/>
            <a:ext cx="2171700" cy="2038241"/>
          </a:xfrm>
          <a:prstGeom prst="rect">
            <a:avLst/>
          </a:prstGeom>
        </p:spPr>
      </p:pic>
      <p:pic>
        <p:nvPicPr>
          <p:cNvPr id="15" name="Picture 14">
            <a:extLst>
              <a:ext uri="{FF2B5EF4-FFF2-40B4-BE49-F238E27FC236}">
                <a16:creationId xmlns:a16="http://schemas.microsoft.com/office/drawing/2014/main" id="{38EC032A-BF1D-4295-95F5-4C887C0F2C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20720" y="2314119"/>
            <a:ext cx="3057119" cy="2038242"/>
          </a:xfrm>
          <a:prstGeom prst="rect">
            <a:avLst/>
          </a:prstGeom>
        </p:spPr>
      </p:pic>
      <p:pic>
        <p:nvPicPr>
          <p:cNvPr id="16" name="Picture 15">
            <a:extLst>
              <a:ext uri="{FF2B5EF4-FFF2-40B4-BE49-F238E27FC236}">
                <a16:creationId xmlns:a16="http://schemas.microsoft.com/office/drawing/2014/main" id="{C06BB06E-9FE5-4722-8FFA-5F57A32E08F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812" r="14106"/>
          <a:stretch/>
        </p:blipFill>
        <p:spPr>
          <a:xfrm>
            <a:off x="7692352" y="2308541"/>
            <a:ext cx="2435714" cy="2038241"/>
          </a:xfrm>
          <a:prstGeom prst="rect">
            <a:avLst/>
          </a:prstGeom>
        </p:spPr>
      </p:pic>
      <p:pic>
        <p:nvPicPr>
          <p:cNvPr id="17" name="Picture 16">
            <a:extLst>
              <a:ext uri="{FF2B5EF4-FFF2-40B4-BE49-F238E27FC236}">
                <a16:creationId xmlns:a16="http://schemas.microsoft.com/office/drawing/2014/main" id="{97CE0344-9BF0-41D2-870B-B5574B929B1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413" r="12324"/>
          <a:stretch/>
        </p:blipFill>
        <p:spPr>
          <a:xfrm>
            <a:off x="10061709" y="2302962"/>
            <a:ext cx="2130291" cy="2038241"/>
          </a:xfrm>
          <a:prstGeom prst="rect">
            <a:avLst/>
          </a:prstGeom>
        </p:spPr>
      </p:pic>
    </p:spTree>
    <p:extLst>
      <p:ext uri="{BB962C8B-B14F-4D97-AF65-F5344CB8AC3E}">
        <p14:creationId xmlns:p14="http://schemas.microsoft.com/office/powerpoint/2010/main" val="3619353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sp>
        <p:nvSpPr>
          <p:cNvPr id="6" name="TextBox 5"/>
          <p:cNvSpPr txBox="1"/>
          <p:nvPr/>
        </p:nvSpPr>
        <p:spPr>
          <a:xfrm>
            <a:off x="771868" y="250588"/>
            <a:ext cx="6359136" cy="707886"/>
          </a:xfrm>
          <a:prstGeom prst="rect">
            <a:avLst/>
          </a:prstGeom>
          <a:noFill/>
        </p:spPr>
        <p:txBody>
          <a:bodyPr wrap="square" rtlCol="0">
            <a:spAutoFit/>
          </a:bodyPr>
          <a:lstStyle/>
          <a:p>
            <a:r>
              <a:rPr lang="en-US" sz="4000" b="1" dirty="0">
                <a:solidFill>
                  <a:srgbClr val="005CB9"/>
                </a:solidFill>
                <a:ea typeface="+mj-ea"/>
                <a:cs typeface="+mj-cs"/>
              </a:rPr>
              <a:t>Medtasker</a:t>
            </a:r>
            <a:endParaRPr lang="en-AU" sz="4000" b="1" dirty="0">
              <a:solidFill>
                <a:srgbClr val="005CB9"/>
              </a:solidFill>
            </a:endParaRPr>
          </a:p>
        </p:txBody>
      </p:sp>
      <p:sp>
        <p:nvSpPr>
          <p:cNvPr id="8" name="TextBox 7"/>
          <p:cNvSpPr txBox="1"/>
          <p:nvPr/>
        </p:nvSpPr>
        <p:spPr>
          <a:xfrm>
            <a:off x="842039" y="1210428"/>
            <a:ext cx="10139533" cy="1323439"/>
          </a:xfrm>
          <a:prstGeom prst="rect">
            <a:avLst/>
          </a:prstGeom>
          <a:noFill/>
        </p:spPr>
        <p:txBody>
          <a:bodyPr wrap="square" rtlCol="0">
            <a:spAutoFit/>
          </a:bodyPr>
          <a:lstStyle/>
          <a:p>
            <a:pPr lvl="0" defTabSz="914309">
              <a:spcBef>
                <a:spcPct val="20000"/>
              </a:spcBef>
            </a:pPr>
            <a:r>
              <a:rPr lang="en-US" sz="4000" dirty="0"/>
              <a:t>Please divert your Medtasker during protected Intern Education</a:t>
            </a:r>
            <a:endParaRPr lang="en-AU" sz="4000"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Tree>
    <p:extLst>
      <p:ext uri="{BB962C8B-B14F-4D97-AF65-F5344CB8AC3E}">
        <p14:creationId xmlns:p14="http://schemas.microsoft.com/office/powerpoint/2010/main" val="3238150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1586" y="6317969"/>
            <a:ext cx="3219672" cy="356503"/>
          </a:xfrm>
          <a:prstGeom prst="rect">
            <a:avLst/>
          </a:prstGeom>
        </p:spPr>
      </p:pic>
      <p:sp>
        <p:nvSpPr>
          <p:cNvPr id="6" name="TextBox 5"/>
          <p:cNvSpPr txBox="1"/>
          <p:nvPr/>
        </p:nvSpPr>
        <p:spPr>
          <a:xfrm>
            <a:off x="771868" y="119960"/>
            <a:ext cx="11157862" cy="748988"/>
          </a:xfrm>
          <a:prstGeom prst="rect">
            <a:avLst/>
          </a:prstGeom>
          <a:noFill/>
        </p:spPr>
        <p:txBody>
          <a:bodyPr wrap="square" rtlCol="0">
            <a:spAutoFit/>
          </a:bodyPr>
          <a:lstStyle/>
          <a:p>
            <a:endParaRPr lang="en-US" sz="4267" b="1" dirty="0">
              <a:solidFill>
                <a:srgbClr val="005CB9"/>
              </a:solidFill>
            </a:endParaRPr>
          </a:p>
        </p:txBody>
      </p:sp>
      <p:sp>
        <p:nvSpPr>
          <p:cNvPr id="8" name="TextBox 7"/>
          <p:cNvSpPr txBox="1"/>
          <p:nvPr/>
        </p:nvSpPr>
        <p:spPr>
          <a:xfrm>
            <a:off x="771868" y="250588"/>
            <a:ext cx="11157862" cy="707886"/>
          </a:xfrm>
          <a:prstGeom prst="rect">
            <a:avLst/>
          </a:prstGeom>
          <a:noFill/>
        </p:spPr>
        <p:txBody>
          <a:bodyPr wrap="square" rtlCol="0">
            <a:spAutoFit/>
          </a:bodyPr>
          <a:lstStyle/>
          <a:p>
            <a:r>
              <a:rPr lang="en-US" sz="4000" b="1" dirty="0">
                <a:solidFill>
                  <a:srgbClr val="005CB9"/>
                </a:solidFill>
              </a:rPr>
              <a:t>Today’s interactive session will cover:</a:t>
            </a:r>
          </a:p>
        </p:txBody>
      </p:sp>
      <p:sp>
        <p:nvSpPr>
          <p:cNvPr id="2" name="TextBox 1"/>
          <p:cNvSpPr txBox="1"/>
          <p:nvPr/>
        </p:nvSpPr>
        <p:spPr>
          <a:xfrm>
            <a:off x="771868" y="1143000"/>
            <a:ext cx="11157862" cy="4154984"/>
          </a:xfrm>
          <a:prstGeom prst="rect">
            <a:avLst/>
          </a:prstGeom>
          <a:noFill/>
        </p:spPr>
        <p:txBody>
          <a:bodyPr wrap="square" rtlCol="0">
            <a:spAutoFit/>
          </a:bodyPr>
          <a:lstStyle/>
          <a:p>
            <a:pPr marL="285750" indent="-285750">
              <a:buFont typeface="Arial" panose="020B0604020202020204" pitchFamily="34" charset="0"/>
              <a:buChar char="•"/>
            </a:pPr>
            <a:r>
              <a:rPr lang="en-AU" sz="2400" dirty="0"/>
              <a:t>What is clinical coding and why is it performed?</a:t>
            </a:r>
            <a:endParaRPr lang="en-AU" sz="2400" i="1"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E</a:t>
            </a:r>
            <a:r>
              <a:rPr lang="en-AU" sz="2400" dirty="0"/>
              <a:t>MR – discharge summary and progress note tips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L</a:t>
            </a:r>
            <a:r>
              <a:rPr lang="en-AU" sz="2400" dirty="0"/>
              <a:t>et’s code a record together</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CDI queries via Medtasker - feedback</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Tips and Tricks in documentation</a:t>
            </a:r>
          </a:p>
          <a:p>
            <a:pPr marL="285750" indent="-285750">
              <a:buFont typeface="Arial" panose="020B0604020202020204" pitchFamily="34" charset="0"/>
              <a:buChar char="•"/>
            </a:pPr>
            <a:endParaRPr lang="en-US" sz="2400" dirty="0"/>
          </a:p>
          <a:p>
            <a:r>
              <a:rPr lang="en-US" sz="2400" b="1" dirty="0">
                <a:solidFill>
                  <a:srgbClr val="00B050"/>
                </a:solidFill>
              </a:rPr>
              <a:t>Competition Question: abbreviation</a:t>
            </a:r>
            <a:endParaRPr lang="en-AU" sz="2400" b="1" dirty="0">
              <a:solidFill>
                <a:srgbClr val="00B050"/>
              </a:solidFill>
            </a:endParaRPr>
          </a:p>
        </p:txBody>
      </p:sp>
      <p:pic>
        <p:nvPicPr>
          <p:cNvPr id="9" name="Picture 8">
            <a:extLst>
              <a:ext uri="{FF2B5EF4-FFF2-40B4-BE49-F238E27FC236}">
                <a16:creationId xmlns:a16="http://schemas.microsoft.com/office/drawing/2014/main" id="{CA246A1C-3A3B-41C1-8A6F-4EEDC1C74D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6063040"/>
            <a:ext cx="3217390" cy="805029"/>
          </a:xfrm>
          <a:prstGeom prst="rect">
            <a:avLst/>
          </a:prstGeom>
        </p:spPr>
      </p:pic>
    </p:spTree>
    <p:extLst>
      <p:ext uri="{BB962C8B-B14F-4D97-AF65-F5344CB8AC3E}">
        <p14:creationId xmlns:p14="http://schemas.microsoft.com/office/powerpoint/2010/main" val="2723417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0703" y="6447313"/>
            <a:ext cx="2569668" cy="284531"/>
          </a:xfrm>
          <a:prstGeom prst="rect">
            <a:avLst/>
          </a:prstGeom>
        </p:spPr>
      </p:pic>
      <p:sp>
        <p:nvSpPr>
          <p:cNvPr id="6" name="TextBox 5"/>
          <p:cNvSpPr txBox="1"/>
          <p:nvPr/>
        </p:nvSpPr>
        <p:spPr>
          <a:xfrm>
            <a:off x="748571" y="0"/>
            <a:ext cx="11157862" cy="769441"/>
          </a:xfrm>
          <a:prstGeom prst="rect">
            <a:avLst/>
          </a:prstGeom>
          <a:noFill/>
        </p:spPr>
        <p:txBody>
          <a:bodyPr wrap="square" rtlCol="0">
            <a:spAutoFit/>
          </a:bodyPr>
          <a:lstStyle/>
          <a:p>
            <a:r>
              <a:rPr lang="en-AU" sz="4400" b="1" dirty="0">
                <a:solidFill>
                  <a:srgbClr val="005CB9"/>
                </a:solidFill>
              </a:rPr>
              <a:t>Clinical Coding &amp; Documentation</a:t>
            </a:r>
          </a:p>
        </p:txBody>
      </p:sp>
      <p:pic>
        <p:nvPicPr>
          <p:cNvPr id="8" name="Picture 7">
            <a:extLst>
              <a:ext uri="{FF2B5EF4-FFF2-40B4-BE49-F238E27FC236}">
                <a16:creationId xmlns:a16="http://schemas.microsoft.com/office/drawing/2014/main" id="{90FFE945-D6D0-4E56-81C5-0A2287CD5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908" y="6125947"/>
            <a:ext cx="3217390" cy="805029"/>
          </a:xfrm>
          <a:prstGeom prst="rect">
            <a:avLst/>
          </a:prstGeom>
        </p:spPr>
      </p:pic>
      <p:sp>
        <p:nvSpPr>
          <p:cNvPr id="2" name="TextBox 1">
            <a:extLst>
              <a:ext uri="{FF2B5EF4-FFF2-40B4-BE49-F238E27FC236}">
                <a16:creationId xmlns:a16="http://schemas.microsoft.com/office/drawing/2014/main" id="{6D7B86E1-4D75-43E2-A3F3-BDF0A19BD925}"/>
              </a:ext>
            </a:extLst>
          </p:cNvPr>
          <p:cNvSpPr txBox="1"/>
          <p:nvPr/>
        </p:nvSpPr>
        <p:spPr>
          <a:xfrm>
            <a:off x="864066" y="841372"/>
            <a:ext cx="10637240" cy="4524315"/>
          </a:xfrm>
          <a:prstGeom prst="rect">
            <a:avLst/>
          </a:prstGeom>
          <a:noFill/>
          <a:ln w="38100">
            <a:solidFill>
              <a:srgbClr val="005CB9"/>
            </a:solidFill>
          </a:ln>
        </p:spPr>
        <p:txBody>
          <a:bodyPr wrap="square" rtlCol="0">
            <a:spAutoFit/>
          </a:bodyPr>
          <a:lstStyle/>
          <a:p>
            <a:pPr marL="285750" indent="-285750">
              <a:buFont typeface="Arial" panose="020B0604020202020204" pitchFamily="34" charset="0"/>
              <a:buChar char="•"/>
            </a:pPr>
            <a:r>
              <a:rPr lang="en-US" dirty="0"/>
              <a:t>Translates medical statements into codes.  Describes the episode of care.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Relevant to inpatients only.  Not Outpatients or 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Similar types of patients are grouped into like categories called DRGs.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IHACPA – Independent Health and Aged Care Pricing Authority.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Acute care type = Activity Based Funding model.  Now Mental Health and some GEM patients (FY24/25).</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Funding, about 70% ABF, rest additional grants and other funds (prosthesis).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Research, service planning, quality, </a:t>
            </a:r>
            <a:r>
              <a:rPr lang="en-US" dirty="0" err="1"/>
              <a:t>etc</a:t>
            </a:r>
            <a:r>
              <a:rPr lang="en-US" dirty="0"/>
              <a:t> – monthly data submissions to Dept of Health.</a:t>
            </a:r>
          </a:p>
          <a:p>
            <a:endParaRPr lang="en-US" dirty="0"/>
          </a:p>
          <a:p>
            <a:pPr marL="285750" indent="-285750">
              <a:buFont typeface="Arial" panose="020B0604020202020204" pitchFamily="34" charset="0"/>
              <a:buChar char="•"/>
            </a:pPr>
            <a:r>
              <a:rPr lang="en-US" dirty="0"/>
              <a:t>Clinical coders rely on clear and accurate clinical documentation.</a:t>
            </a:r>
          </a:p>
          <a:p>
            <a:pPr marL="285750" indent="-285750">
              <a:buFont typeface="Arial" panose="020B0604020202020204" pitchFamily="34" charset="0"/>
              <a:buChar char="•"/>
            </a:pPr>
            <a:endParaRPr lang="en-US" dirty="0"/>
          </a:p>
        </p:txBody>
      </p:sp>
      <p:sp>
        <p:nvSpPr>
          <p:cNvPr id="9" name="Rectangle 8">
            <a:extLst>
              <a:ext uri="{FF2B5EF4-FFF2-40B4-BE49-F238E27FC236}">
                <a16:creationId xmlns:a16="http://schemas.microsoft.com/office/drawing/2014/main" id="{57A04ACF-ABE5-42C7-8E30-EB73722B38F5}"/>
              </a:ext>
            </a:extLst>
          </p:cNvPr>
          <p:cNvSpPr/>
          <p:nvPr/>
        </p:nvSpPr>
        <p:spPr>
          <a:xfrm>
            <a:off x="4121692" y="5756615"/>
            <a:ext cx="3257558" cy="369332"/>
          </a:xfrm>
          <a:prstGeom prst="rect">
            <a:avLst/>
          </a:prstGeom>
        </p:spPr>
        <p:txBody>
          <a:bodyPr wrap="none">
            <a:spAutoFit/>
          </a:bodyPr>
          <a:lstStyle/>
          <a:p>
            <a:r>
              <a:rPr lang="en-AU" altLang="en-US" b="1" dirty="0">
                <a:hlinkClick r:id="rId4"/>
              </a:rPr>
              <a:t>https://youtu.be/VZ1Wvb0dvGI</a:t>
            </a:r>
            <a:endParaRPr lang="en-US" altLang="en-US" b="1" dirty="0"/>
          </a:p>
        </p:txBody>
      </p:sp>
    </p:spTree>
    <p:extLst>
      <p:ext uri="{BB962C8B-B14F-4D97-AF65-F5344CB8AC3E}">
        <p14:creationId xmlns:p14="http://schemas.microsoft.com/office/powerpoint/2010/main" val="3364240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10058" y="6388321"/>
            <a:ext cx="3219672" cy="356503"/>
          </a:xfrm>
          <a:prstGeom prst="rect">
            <a:avLst/>
          </a:prstGeom>
        </p:spPr>
      </p:pic>
      <p:sp>
        <p:nvSpPr>
          <p:cNvPr id="6" name="TextBox 5"/>
          <p:cNvSpPr txBox="1"/>
          <p:nvPr/>
        </p:nvSpPr>
        <p:spPr>
          <a:xfrm>
            <a:off x="517069" y="1553221"/>
            <a:ext cx="11157862" cy="1323439"/>
          </a:xfrm>
          <a:prstGeom prst="rect">
            <a:avLst/>
          </a:prstGeom>
          <a:noFill/>
        </p:spPr>
        <p:txBody>
          <a:bodyPr wrap="square" rtlCol="0">
            <a:spAutoFit/>
          </a:bodyPr>
          <a:lstStyle/>
          <a:p>
            <a:pPr algn="ctr"/>
            <a:r>
              <a:rPr lang="en-US" sz="8000" b="1" dirty="0">
                <a:solidFill>
                  <a:srgbClr val="005CB9"/>
                </a:solidFill>
              </a:rPr>
              <a:t>EMR Tips</a:t>
            </a:r>
          </a:p>
        </p:txBody>
      </p:sp>
      <p:pic>
        <p:nvPicPr>
          <p:cNvPr id="5" name="Picture 4">
            <a:extLst>
              <a:ext uri="{FF2B5EF4-FFF2-40B4-BE49-F238E27FC236}">
                <a16:creationId xmlns:a16="http://schemas.microsoft.com/office/drawing/2014/main" id="{729BBDE4-EA43-4780-A30E-A9D765F0E0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633" y="6052971"/>
            <a:ext cx="3217390" cy="805029"/>
          </a:xfrm>
          <a:prstGeom prst="rect">
            <a:avLst/>
          </a:prstGeom>
        </p:spPr>
      </p:pic>
    </p:spTree>
    <p:extLst>
      <p:ext uri="{BB962C8B-B14F-4D97-AF65-F5344CB8AC3E}">
        <p14:creationId xmlns:p14="http://schemas.microsoft.com/office/powerpoint/2010/main" val="2780666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1586" y="6317969"/>
            <a:ext cx="3219672" cy="356503"/>
          </a:xfrm>
          <a:prstGeom prst="rect">
            <a:avLst/>
          </a:prstGeom>
        </p:spPr>
      </p:pic>
      <p:sp>
        <p:nvSpPr>
          <p:cNvPr id="6" name="TextBox 5"/>
          <p:cNvSpPr txBox="1"/>
          <p:nvPr/>
        </p:nvSpPr>
        <p:spPr>
          <a:xfrm>
            <a:off x="771868" y="119960"/>
            <a:ext cx="11157862" cy="748988"/>
          </a:xfrm>
          <a:prstGeom prst="rect">
            <a:avLst/>
          </a:prstGeom>
          <a:noFill/>
        </p:spPr>
        <p:txBody>
          <a:bodyPr wrap="square" rtlCol="0">
            <a:spAutoFit/>
          </a:bodyPr>
          <a:lstStyle/>
          <a:p>
            <a:endParaRPr lang="en-US" sz="4267" b="1" dirty="0">
              <a:solidFill>
                <a:srgbClr val="005CB9"/>
              </a:solidFill>
            </a:endParaRPr>
          </a:p>
        </p:txBody>
      </p:sp>
      <p:sp>
        <p:nvSpPr>
          <p:cNvPr id="8" name="TextBox 7"/>
          <p:cNvSpPr txBox="1"/>
          <p:nvPr/>
        </p:nvSpPr>
        <p:spPr>
          <a:xfrm>
            <a:off x="533396" y="119960"/>
            <a:ext cx="11157862" cy="707886"/>
          </a:xfrm>
          <a:prstGeom prst="rect">
            <a:avLst/>
          </a:prstGeom>
          <a:noFill/>
        </p:spPr>
        <p:txBody>
          <a:bodyPr wrap="square" rtlCol="0">
            <a:spAutoFit/>
          </a:bodyPr>
          <a:lstStyle/>
          <a:p>
            <a:r>
              <a:rPr lang="en-US" sz="4000" b="1" dirty="0">
                <a:solidFill>
                  <a:srgbClr val="005CB9"/>
                </a:solidFill>
              </a:rPr>
              <a:t>EMR – General Tips</a:t>
            </a:r>
          </a:p>
        </p:txBody>
      </p:sp>
      <p:sp>
        <p:nvSpPr>
          <p:cNvPr id="2" name="TextBox 1"/>
          <p:cNvSpPr txBox="1"/>
          <p:nvPr/>
        </p:nvSpPr>
        <p:spPr>
          <a:xfrm>
            <a:off x="641240" y="954982"/>
            <a:ext cx="11157862" cy="3416320"/>
          </a:xfrm>
          <a:prstGeom prst="rect">
            <a:avLst/>
          </a:prstGeom>
          <a:noFill/>
          <a:ln w="38100">
            <a:solidFill>
              <a:srgbClr val="0070C0"/>
            </a:solidFill>
          </a:ln>
        </p:spPr>
        <p:txBody>
          <a:bodyPr wrap="square" rtlCol="0">
            <a:spAutoFit/>
          </a:bodyPr>
          <a:lstStyle/>
          <a:p>
            <a:r>
              <a:rPr lang="en-US" b="1" dirty="0">
                <a:solidFill>
                  <a:srgbClr val="00B050"/>
                </a:solidFill>
              </a:rPr>
              <a:t>Discharge summary</a:t>
            </a:r>
          </a:p>
          <a:p>
            <a:pPr marL="342900" indent="-342900">
              <a:buFont typeface="Arial" panose="020B0604020202020204" pitchFamily="34" charset="0"/>
              <a:buChar char="•"/>
            </a:pPr>
            <a:r>
              <a:rPr lang="en-US" dirty="0"/>
              <a:t>Select</a:t>
            </a:r>
            <a:r>
              <a:rPr lang="en-US" b="1" dirty="0">
                <a:solidFill>
                  <a:srgbClr val="00B050"/>
                </a:solidFill>
              </a:rPr>
              <a:t> </a:t>
            </a:r>
            <a:r>
              <a:rPr lang="en-US" b="1" dirty="0"/>
              <a:t>Principal Diagnosis </a:t>
            </a:r>
            <a:r>
              <a:rPr lang="en-US" dirty="0"/>
              <a:t>and </a:t>
            </a:r>
            <a:r>
              <a:rPr lang="en-US" b="1" dirty="0"/>
              <a:t>Additional Diagnoses.</a:t>
            </a:r>
          </a:p>
          <a:p>
            <a:pPr marL="342900" indent="-342900">
              <a:buFont typeface="Arial" panose="020B0604020202020204" pitchFamily="34" charset="0"/>
              <a:buChar char="•"/>
            </a:pPr>
            <a:r>
              <a:rPr lang="en-US" dirty="0"/>
              <a:t>Read QRGs or contact EMR if you require help with discharge summaries.</a:t>
            </a:r>
          </a:p>
          <a:p>
            <a:pPr marL="342900" indent="-342900">
              <a:buFont typeface="Arial" panose="020B0604020202020204" pitchFamily="34" charset="0"/>
              <a:buChar char="•"/>
            </a:pPr>
            <a:r>
              <a:rPr lang="en-US" dirty="0"/>
              <a:t>Major issue is lack of </a:t>
            </a:r>
            <a:r>
              <a:rPr lang="en-US" dirty="0" err="1"/>
              <a:t>PDx</a:t>
            </a:r>
            <a:r>
              <a:rPr lang="en-US" dirty="0"/>
              <a:t> on d/s.</a:t>
            </a:r>
          </a:p>
          <a:p>
            <a:endParaRPr lang="en-US" dirty="0"/>
          </a:p>
          <a:p>
            <a:r>
              <a:rPr lang="en-US" b="1" dirty="0">
                <a:solidFill>
                  <a:srgbClr val="00B050"/>
                </a:solidFill>
              </a:rPr>
              <a:t>Progress notes</a:t>
            </a:r>
          </a:p>
          <a:p>
            <a:pPr marL="342900" indent="-342900">
              <a:buFont typeface="Arial" panose="020B0604020202020204" pitchFamily="34" charset="0"/>
              <a:buChar char="•"/>
            </a:pPr>
            <a:r>
              <a:rPr lang="en-US" dirty="0"/>
              <a:t>Think about what you need to </a:t>
            </a:r>
            <a:r>
              <a:rPr lang="en-US" dirty="0" err="1"/>
              <a:t>copy+paste</a:t>
            </a:r>
            <a:r>
              <a:rPr lang="en-US" dirty="0"/>
              <a:t>.  Is the impression still an impression or do you have an actual dx?</a:t>
            </a:r>
          </a:p>
          <a:p>
            <a:pPr marL="342900" indent="-342900">
              <a:buFont typeface="Arial" panose="020B0604020202020204" pitchFamily="34" charset="0"/>
              <a:buChar char="•"/>
            </a:pPr>
            <a:r>
              <a:rPr lang="en-US" dirty="0"/>
              <a:t>Think about what you will find helpful when reading other’s notes.</a:t>
            </a:r>
          </a:p>
          <a:p>
            <a:pPr marL="342900" indent="-342900">
              <a:buFont typeface="Arial" panose="020B0604020202020204" pitchFamily="34" charset="0"/>
              <a:buChar char="•"/>
            </a:pPr>
            <a:r>
              <a:rPr lang="en-US" dirty="0"/>
              <a:t>Do you really want to read chunks of the same thing?</a:t>
            </a:r>
          </a:p>
          <a:p>
            <a:pPr marL="342900" indent="-342900">
              <a:buFont typeface="Arial" panose="020B0604020202020204" pitchFamily="34" charset="0"/>
              <a:buChar char="•"/>
            </a:pPr>
            <a:r>
              <a:rPr lang="en-US" dirty="0"/>
              <a:t>What’s new, what’s current, what has been resolved?</a:t>
            </a:r>
          </a:p>
          <a:p>
            <a:pPr marL="342900" indent="-342900">
              <a:buFont typeface="Arial" panose="020B0604020202020204" pitchFamily="34" charset="0"/>
              <a:buChar char="•"/>
            </a:pPr>
            <a:endParaRPr lang="en-US" dirty="0"/>
          </a:p>
          <a:p>
            <a:r>
              <a:rPr lang="en-US" i="1" dirty="0"/>
              <a:t>Refer to EMR QRGs or ask for help. </a:t>
            </a:r>
          </a:p>
        </p:txBody>
      </p:sp>
      <p:pic>
        <p:nvPicPr>
          <p:cNvPr id="9" name="Picture 8">
            <a:extLst>
              <a:ext uri="{FF2B5EF4-FFF2-40B4-BE49-F238E27FC236}">
                <a16:creationId xmlns:a16="http://schemas.microsoft.com/office/drawing/2014/main" id="{CA246A1C-3A3B-41C1-8A6F-4EEDC1C74D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6063040"/>
            <a:ext cx="3217390" cy="805029"/>
          </a:xfrm>
          <a:prstGeom prst="rect">
            <a:avLst/>
          </a:prstGeom>
        </p:spPr>
      </p:pic>
    </p:spTree>
    <p:extLst>
      <p:ext uri="{BB962C8B-B14F-4D97-AF65-F5344CB8AC3E}">
        <p14:creationId xmlns:p14="http://schemas.microsoft.com/office/powerpoint/2010/main" val="3012113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5503" y="6277233"/>
            <a:ext cx="3219672" cy="356503"/>
          </a:xfrm>
          <a:prstGeom prst="rect">
            <a:avLst/>
          </a:prstGeom>
        </p:spPr>
      </p:pic>
      <p:sp>
        <p:nvSpPr>
          <p:cNvPr id="6" name="TextBox 5"/>
          <p:cNvSpPr txBox="1"/>
          <p:nvPr/>
        </p:nvSpPr>
        <p:spPr>
          <a:xfrm>
            <a:off x="541208" y="75107"/>
            <a:ext cx="11157862" cy="748988"/>
          </a:xfrm>
          <a:prstGeom prst="rect">
            <a:avLst/>
          </a:prstGeom>
          <a:noFill/>
        </p:spPr>
        <p:txBody>
          <a:bodyPr wrap="square" rtlCol="0">
            <a:spAutoFit/>
          </a:bodyPr>
          <a:lstStyle/>
          <a:p>
            <a:r>
              <a:rPr lang="en-US" sz="4267" b="1" dirty="0">
                <a:solidFill>
                  <a:srgbClr val="005CB9"/>
                </a:solidFill>
              </a:rPr>
              <a:t>Discharge Summary - Tips </a:t>
            </a:r>
          </a:p>
        </p:txBody>
      </p:sp>
      <p:pic>
        <p:nvPicPr>
          <p:cNvPr id="9" name="Picture 8">
            <a:extLst>
              <a:ext uri="{FF2B5EF4-FFF2-40B4-BE49-F238E27FC236}">
                <a16:creationId xmlns:a16="http://schemas.microsoft.com/office/drawing/2014/main" id="{9E64C693-FC3F-4D9B-BA06-24E345D07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05" y="6052971"/>
            <a:ext cx="3217390" cy="805029"/>
          </a:xfrm>
          <a:prstGeom prst="rect">
            <a:avLst/>
          </a:prstGeom>
        </p:spPr>
      </p:pic>
      <p:sp>
        <p:nvSpPr>
          <p:cNvPr id="10" name="TextBox 9"/>
          <p:cNvSpPr txBox="1"/>
          <p:nvPr/>
        </p:nvSpPr>
        <p:spPr>
          <a:xfrm>
            <a:off x="677014" y="762851"/>
            <a:ext cx="10505511" cy="5355312"/>
          </a:xfrm>
          <a:prstGeom prst="rect">
            <a:avLst/>
          </a:prstGeom>
          <a:noFill/>
          <a:ln w="38100">
            <a:solidFill>
              <a:srgbClr val="0070C0"/>
            </a:solidFill>
          </a:ln>
        </p:spPr>
        <p:txBody>
          <a:bodyPr wrap="square" rtlCol="0">
            <a:spAutoFit/>
          </a:bodyPr>
          <a:lstStyle/>
          <a:p>
            <a:r>
              <a:rPr lang="en-US" b="1" dirty="0"/>
              <a:t>Principal Diagnosis</a:t>
            </a:r>
          </a:p>
          <a:p>
            <a:pPr marL="285750" indent="-285750">
              <a:buFont typeface="Arial" panose="020B0604020202020204" pitchFamily="34" charset="0"/>
              <a:buChar char="•"/>
            </a:pPr>
            <a:r>
              <a:rPr lang="en-US" dirty="0"/>
              <a:t>From problem list, select Principal and refresh in d/s.</a:t>
            </a:r>
          </a:p>
          <a:p>
            <a:pPr marL="285750" indent="-285750">
              <a:buFont typeface="Arial" panose="020B0604020202020204" pitchFamily="34" charset="0"/>
              <a:buChar char="•"/>
            </a:pPr>
            <a:r>
              <a:rPr lang="en-US" dirty="0"/>
              <a:t>Can only be </a:t>
            </a:r>
            <a:r>
              <a:rPr lang="en-US" u="sng" dirty="0">
                <a:solidFill>
                  <a:srgbClr val="00B050"/>
                </a:solidFill>
              </a:rPr>
              <a:t>one</a:t>
            </a:r>
            <a:r>
              <a:rPr lang="en-US" dirty="0"/>
              <a:t>.  Responsible for DRG assignment.</a:t>
            </a:r>
          </a:p>
          <a:p>
            <a:pPr marL="285750" indent="-285750">
              <a:buFont typeface="Arial" panose="020B0604020202020204" pitchFamily="34" charset="0"/>
              <a:buChar char="•"/>
            </a:pPr>
            <a:endParaRPr lang="en-US" dirty="0"/>
          </a:p>
          <a:p>
            <a:r>
              <a:rPr lang="en-US" b="1" dirty="0"/>
              <a:t>Additional Diagnosis</a:t>
            </a:r>
          </a:p>
          <a:p>
            <a:pPr marL="285750" indent="-285750">
              <a:buFont typeface="Arial" panose="020B0604020202020204" pitchFamily="34" charset="0"/>
              <a:buChar char="•"/>
            </a:pPr>
            <a:r>
              <a:rPr lang="en-US" dirty="0"/>
              <a:t>From Problem list “Diagnosis” will appear on right-hand side of d/s.</a:t>
            </a:r>
          </a:p>
          <a:p>
            <a:pPr marL="285750" indent="-285750">
              <a:buFont typeface="Arial" panose="020B0604020202020204" pitchFamily="34" charset="0"/>
              <a:buChar char="•"/>
            </a:pPr>
            <a:r>
              <a:rPr lang="en-US" dirty="0"/>
              <a:t>No need to be exhaustive in this section.</a:t>
            </a:r>
          </a:p>
          <a:p>
            <a:pPr marL="285750" indent="-285750">
              <a:buFont typeface="Arial" panose="020B0604020202020204" pitchFamily="34" charset="0"/>
              <a:buChar char="•"/>
            </a:pPr>
            <a:r>
              <a:rPr lang="en-US" dirty="0"/>
              <a:t>List each issue/diagnosis in body of Inpatient Summary, assessments/results linked to.</a:t>
            </a:r>
          </a:p>
          <a:p>
            <a:endParaRPr lang="en-US" dirty="0"/>
          </a:p>
          <a:p>
            <a:r>
              <a:rPr lang="en-US" b="1" dirty="0"/>
              <a:t>Procedures</a:t>
            </a:r>
          </a:p>
          <a:p>
            <a:pPr marL="285750" indent="-285750">
              <a:buFont typeface="Arial" panose="020B0604020202020204" pitchFamily="34" charset="0"/>
              <a:buChar char="•"/>
            </a:pPr>
            <a:r>
              <a:rPr lang="en-US" dirty="0"/>
              <a:t>A summary of each intervention performed.</a:t>
            </a:r>
          </a:p>
          <a:p>
            <a:pPr marL="285750" indent="-285750">
              <a:buFont typeface="Arial" panose="020B0604020202020204" pitchFamily="34" charset="0"/>
              <a:buChar char="•"/>
            </a:pPr>
            <a:r>
              <a:rPr lang="en-US" dirty="0"/>
              <a:t>If simple or elective surgery, a full version of the operation is fine. (Check with Kim if this is what GPs prefer).</a:t>
            </a:r>
          </a:p>
          <a:p>
            <a:pPr marL="285750" indent="-285750">
              <a:buFont typeface="Arial" panose="020B0604020202020204" pitchFamily="34" charset="0"/>
              <a:buChar char="•"/>
            </a:pPr>
            <a:endParaRPr lang="en-US" dirty="0"/>
          </a:p>
          <a:p>
            <a:r>
              <a:rPr lang="en-US" b="1" dirty="0"/>
              <a:t>Problem List – Ongoing and Historical</a:t>
            </a:r>
          </a:p>
          <a:p>
            <a:pPr marL="285750" indent="-285750">
              <a:buFont typeface="Arial" panose="020B0604020202020204" pitchFamily="34" charset="0"/>
              <a:buChar char="•"/>
            </a:pPr>
            <a:r>
              <a:rPr lang="en-US" dirty="0"/>
              <a:t>Ensure past hx is updated.</a:t>
            </a:r>
          </a:p>
          <a:p>
            <a:pPr marL="285750" indent="-285750">
              <a:buFont typeface="Arial" panose="020B0604020202020204" pitchFamily="34" charset="0"/>
              <a:buChar char="•"/>
            </a:pPr>
            <a:r>
              <a:rPr lang="en-US" dirty="0"/>
              <a:t>Needs to be in problem list so AI and data mining can happen effectively.</a:t>
            </a:r>
          </a:p>
          <a:p>
            <a:pPr marL="285750" indent="-285750">
              <a:buFont typeface="Arial" panose="020B0604020202020204" pitchFamily="34" charset="0"/>
              <a:buChar char="•"/>
            </a:pPr>
            <a:r>
              <a:rPr lang="en-US" dirty="0"/>
              <a:t>Patient’s past hx is always available and must remain current.  Saves time with representing patients.</a:t>
            </a:r>
          </a:p>
          <a:p>
            <a:pPr marL="285750" indent="-285750">
              <a:buFont typeface="Arial" panose="020B0604020202020204" pitchFamily="34" charset="0"/>
              <a:buChar char="•"/>
            </a:pPr>
            <a:r>
              <a:rPr lang="en-US" dirty="0"/>
              <a:t>Previously documented as past hx in notes and not stored in one centralized section.</a:t>
            </a:r>
            <a:endParaRPr lang="en-AU" dirty="0"/>
          </a:p>
        </p:txBody>
      </p:sp>
    </p:spTree>
    <p:extLst>
      <p:ext uri="{BB962C8B-B14F-4D97-AF65-F5344CB8AC3E}">
        <p14:creationId xmlns:p14="http://schemas.microsoft.com/office/powerpoint/2010/main" val="8147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541208" y="75107"/>
            <a:ext cx="11157862" cy="748988"/>
          </a:xfrm>
          <a:prstGeom prst="rect">
            <a:avLst/>
          </a:prstGeom>
          <a:noFill/>
        </p:spPr>
        <p:txBody>
          <a:bodyPr wrap="square" rtlCol="0">
            <a:spAutoFit/>
          </a:bodyPr>
          <a:lstStyle/>
          <a:p>
            <a:r>
              <a:rPr lang="en-US" sz="4267" b="1" dirty="0">
                <a:solidFill>
                  <a:srgbClr val="005CB9"/>
                </a:solidFill>
              </a:rPr>
              <a:t>Discharge Summary - good </a:t>
            </a:r>
          </a:p>
        </p:txBody>
      </p:sp>
      <p:pic>
        <p:nvPicPr>
          <p:cNvPr id="8" name="Picture 7">
            <a:extLst>
              <a:ext uri="{FF2B5EF4-FFF2-40B4-BE49-F238E27FC236}">
                <a16:creationId xmlns:a16="http://schemas.microsoft.com/office/drawing/2014/main" id="{FF294935-F4D7-4C26-B84F-D5C2A724DB8E}"/>
              </a:ext>
            </a:extLst>
          </p:cNvPr>
          <p:cNvPicPr>
            <a:picLocks noChangeAspect="1"/>
          </p:cNvPicPr>
          <p:nvPr/>
        </p:nvPicPr>
        <p:blipFill>
          <a:blip r:embed="rId2"/>
          <a:stretch>
            <a:fillRect/>
          </a:stretch>
        </p:blipFill>
        <p:spPr>
          <a:xfrm>
            <a:off x="676825" y="818457"/>
            <a:ext cx="10745211" cy="5788686"/>
          </a:xfrm>
          <a:prstGeom prst="rect">
            <a:avLst/>
          </a:prstGeom>
        </p:spPr>
      </p:pic>
      <p:sp>
        <p:nvSpPr>
          <p:cNvPr id="2" name="TextBox 1">
            <a:extLst>
              <a:ext uri="{FF2B5EF4-FFF2-40B4-BE49-F238E27FC236}">
                <a16:creationId xmlns:a16="http://schemas.microsoft.com/office/drawing/2014/main" id="{7A3D82D1-696C-43A0-AFA6-2DF2E240C81D}"/>
              </a:ext>
            </a:extLst>
          </p:cNvPr>
          <p:cNvSpPr txBox="1"/>
          <p:nvPr/>
        </p:nvSpPr>
        <p:spPr>
          <a:xfrm>
            <a:off x="6602135" y="5738070"/>
            <a:ext cx="4639111" cy="369332"/>
          </a:xfrm>
          <a:prstGeom prst="rect">
            <a:avLst/>
          </a:prstGeom>
          <a:noFill/>
          <a:ln w="38100">
            <a:solidFill>
              <a:srgbClr val="0070C0"/>
            </a:solidFill>
          </a:ln>
        </p:spPr>
        <p:txBody>
          <a:bodyPr wrap="square" rtlCol="0">
            <a:spAutoFit/>
          </a:bodyPr>
          <a:lstStyle/>
          <a:p>
            <a:r>
              <a:rPr lang="en-US" dirty="0"/>
              <a:t>Great example, list of issue with </a:t>
            </a:r>
            <a:r>
              <a:rPr lang="en-US" dirty="0" err="1"/>
              <a:t>PDx</a:t>
            </a:r>
            <a:r>
              <a:rPr lang="en-US" dirty="0"/>
              <a:t> and </a:t>
            </a:r>
            <a:r>
              <a:rPr lang="en-US" dirty="0" err="1"/>
              <a:t>Adx</a:t>
            </a:r>
            <a:endParaRPr lang="en-AU" dirty="0"/>
          </a:p>
        </p:txBody>
      </p:sp>
    </p:spTree>
    <p:extLst>
      <p:ext uri="{BB962C8B-B14F-4D97-AF65-F5344CB8AC3E}">
        <p14:creationId xmlns:p14="http://schemas.microsoft.com/office/powerpoint/2010/main" val="3350511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541208" y="75107"/>
            <a:ext cx="11157862" cy="748988"/>
          </a:xfrm>
          <a:prstGeom prst="rect">
            <a:avLst/>
          </a:prstGeom>
          <a:noFill/>
        </p:spPr>
        <p:txBody>
          <a:bodyPr wrap="square" rtlCol="0">
            <a:spAutoFit/>
          </a:bodyPr>
          <a:lstStyle/>
          <a:p>
            <a:r>
              <a:rPr lang="en-US" sz="4267" b="1" dirty="0">
                <a:solidFill>
                  <a:srgbClr val="005CB9"/>
                </a:solidFill>
              </a:rPr>
              <a:t>Discharge Summary – almost perfect </a:t>
            </a:r>
          </a:p>
        </p:txBody>
      </p:sp>
      <p:pic>
        <p:nvPicPr>
          <p:cNvPr id="2" name="Picture 1">
            <a:extLst>
              <a:ext uri="{FF2B5EF4-FFF2-40B4-BE49-F238E27FC236}">
                <a16:creationId xmlns:a16="http://schemas.microsoft.com/office/drawing/2014/main" id="{D1C6FC7B-5BA5-432F-9601-B728D8F2D22E}"/>
              </a:ext>
            </a:extLst>
          </p:cNvPr>
          <p:cNvPicPr>
            <a:picLocks noChangeAspect="1"/>
          </p:cNvPicPr>
          <p:nvPr/>
        </p:nvPicPr>
        <p:blipFill>
          <a:blip r:embed="rId2"/>
          <a:stretch>
            <a:fillRect/>
          </a:stretch>
        </p:blipFill>
        <p:spPr>
          <a:xfrm>
            <a:off x="585787" y="988459"/>
            <a:ext cx="11020425" cy="5686425"/>
          </a:xfrm>
          <a:prstGeom prst="rect">
            <a:avLst/>
          </a:prstGeom>
        </p:spPr>
      </p:pic>
      <p:sp>
        <p:nvSpPr>
          <p:cNvPr id="3" name="TextBox 2">
            <a:extLst>
              <a:ext uri="{FF2B5EF4-FFF2-40B4-BE49-F238E27FC236}">
                <a16:creationId xmlns:a16="http://schemas.microsoft.com/office/drawing/2014/main" id="{1EBF0510-FF4B-4197-930C-19E1044FBBF5}"/>
              </a:ext>
            </a:extLst>
          </p:cNvPr>
          <p:cNvSpPr txBox="1"/>
          <p:nvPr/>
        </p:nvSpPr>
        <p:spPr>
          <a:xfrm>
            <a:off x="3741490" y="3831671"/>
            <a:ext cx="4538444" cy="369332"/>
          </a:xfrm>
          <a:prstGeom prst="rect">
            <a:avLst/>
          </a:prstGeom>
          <a:noFill/>
          <a:ln w="38100">
            <a:solidFill>
              <a:srgbClr val="0070C0"/>
            </a:solidFill>
          </a:ln>
        </p:spPr>
        <p:txBody>
          <a:bodyPr wrap="square" rtlCol="0">
            <a:spAutoFit/>
          </a:bodyPr>
          <a:lstStyle/>
          <a:p>
            <a:r>
              <a:rPr lang="en-US" dirty="0"/>
              <a:t>Great list of issues, missing </a:t>
            </a:r>
            <a:r>
              <a:rPr lang="en-US" dirty="0" err="1"/>
              <a:t>PDx</a:t>
            </a:r>
            <a:r>
              <a:rPr lang="en-US" dirty="0"/>
              <a:t> though </a:t>
            </a:r>
            <a:r>
              <a:rPr lang="en-US" dirty="0">
                <a:sym typeface="Wingdings" panose="05000000000000000000" pitchFamily="2" charset="2"/>
              </a:rPr>
              <a:t></a:t>
            </a:r>
            <a:endParaRPr lang="en-AU" dirty="0"/>
          </a:p>
        </p:txBody>
      </p:sp>
    </p:spTree>
    <p:extLst>
      <p:ext uri="{BB962C8B-B14F-4D97-AF65-F5344CB8AC3E}">
        <p14:creationId xmlns:p14="http://schemas.microsoft.com/office/powerpoint/2010/main" val="4014886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517069" y="0"/>
            <a:ext cx="11157862" cy="748988"/>
          </a:xfrm>
          <a:prstGeom prst="rect">
            <a:avLst/>
          </a:prstGeom>
          <a:noFill/>
        </p:spPr>
        <p:txBody>
          <a:bodyPr wrap="square" rtlCol="0">
            <a:spAutoFit/>
          </a:bodyPr>
          <a:lstStyle/>
          <a:p>
            <a:r>
              <a:rPr lang="en-US" sz="4267" b="1" dirty="0">
                <a:solidFill>
                  <a:srgbClr val="005CB9"/>
                </a:solidFill>
              </a:rPr>
              <a:t>Discharge Summary – Principal Diagnosis </a:t>
            </a:r>
          </a:p>
        </p:txBody>
      </p:sp>
      <p:sp>
        <p:nvSpPr>
          <p:cNvPr id="3" name="TextBox 2">
            <a:extLst>
              <a:ext uri="{FF2B5EF4-FFF2-40B4-BE49-F238E27FC236}">
                <a16:creationId xmlns:a16="http://schemas.microsoft.com/office/drawing/2014/main" id="{AE7F1D38-102D-4281-9A86-13DB79783724}"/>
              </a:ext>
            </a:extLst>
          </p:cNvPr>
          <p:cNvSpPr txBox="1"/>
          <p:nvPr/>
        </p:nvSpPr>
        <p:spPr>
          <a:xfrm>
            <a:off x="668323" y="762408"/>
            <a:ext cx="10855354" cy="4247317"/>
          </a:xfrm>
          <a:prstGeom prst="rect">
            <a:avLst/>
          </a:prstGeom>
          <a:noFill/>
          <a:ln w="38100">
            <a:solidFill>
              <a:srgbClr val="005CB9"/>
            </a:solidFill>
          </a:ln>
        </p:spPr>
        <p:txBody>
          <a:bodyPr wrap="square" rtlCol="0">
            <a:spAutoFit/>
          </a:bodyPr>
          <a:lstStyle/>
          <a:p>
            <a:r>
              <a:rPr lang="en-US" dirty="0"/>
              <a:t>When selecting a dx from the problem list, the options come with SNOMED codes.</a:t>
            </a:r>
          </a:p>
          <a:p>
            <a:r>
              <a:rPr lang="en-US" dirty="0"/>
              <a:t>There seems to be a code for everything, not standardized codes.  We do not use these.</a:t>
            </a:r>
          </a:p>
          <a:p>
            <a:r>
              <a:rPr lang="en-US" dirty="0"/>
              <a:t>Do not select vague statements, please select a proper diagnosis.</a:t>
            </a:r>
          </a:p>
          <a:p>
            <a:endParaRPr lang="en-US" dirty="0"/>
          </a:p>
          <a:p>
            <a:r>
              <a:rPr lang="en-US" b="1" dirty="0"/>
              <a:t>Acceptable </a:t>
            </a:r>
            <a:r>
              <a:rPr lang="en-US" b="1" dirty="0" err="1"/>
              <a:t>PDx</a:t>
            </a:r>
            <a:r>
              <a:rPr lang="en-US" dirty="0"/>
              <a:t>:</a:t>
            </a:r>
          </a:p>
          <a:p>
            <a:pPr marL="285750" indent="-285750">
              <a:buFont typeface="Arial" panose="020B0604020202020204" pitchFamily="34" charset="0"/>
              <a:buChar char="•"/>
            </a:pPr>
            <a:r>
              <a:rPr lang="en-US" dirty="0"/>
              <a:t>Functional decline (usually in elderly)</a:t>
            </a:r>
          </a:p>
          <a:p>
            <a:pPr marL="285750" indent="-285750">
              <a:buFont typeface="Arial" panose="020B0604020202020204" pitchFamily="34" charset="0"/>
              <a:buChar char="•"/>
            </a:pPr>
            <a:r>
              <a:rPr lang="en-US" dirty="0"/>
              <a:t>Falls FI – unknown cause (or if likely due to another condition, </a:t>
            </a:r>
            <a:r>
              <a:rPr lang="en-US" dirty="0" err="1"/>
              <a:t>eg</a:t>
            </a:r>
            <a:r>
              <a:rPr lang="en-US" dirty="0"/>
              <a:t> postural hypotension, OA knee/hip)(multifactorial)</a:t>
            </a:r>
          </a:p>
          <a:p>
            <a:pPr marL="285750" indent="-285750">
              <a:buFont typeface="Arial" panose="020B0604020202020204" pitchFamily="34" charset="0"/>
              <a:buChar char="•"/>
            </a:pPr>
            <a:r>
              <a:rPr lang="en-US" dirty="0"/>
              <a:t>Chest pain FI (when cause of chest pain is unknown)</a:t>
            </a:r>
          </a:p>
          <a:p>
            <a:endParaRPr lang="en-US" dirty="0"/>
          </a:p>
          <a:p>
            <a:r>
              <a:rPr lang="en-US" b="1" dirty="0"/>
              <a:t>Unacceptable </a:t>
            </a:r>
            <a:r>
              <a:rPr lang="en-US" b="1" dirty="0" err="1"/>
              <a:t>PDx</a:t>
            </a:r>
            <a:r>
              <a:rPr lang="en-US" b="1" dirty="0"/>
              <a:t>:</a:t>
            </a:r>
          </a:p>
          <a:p>
            <a:pPr marL="285750" indent="-285750">
              <a:buFont typeface="Arial" panose="020B0604020202020204" pitchFamily="34" charset="0"/>
              <a:buChar char="•"/>
            </a:pPr>
            <a:r>
              <a:rPr lang="en-US" dirty="0"/>
              <a:t>Collection – select abscess, seroma, </a:t>
            </a:r>
            <a:r>
              <a:rPr lang="en-US" dirty="0" err="1"/>
              <a:t>haematoma</a:t>
            </a:r>
            <a:r>
              <a:rPr lang="en-US" dirty="0"/>
              <a:t> (likely or suspected)</a:t>
            </a:r>
          </a:p>
          <a:p>
            <a:pPr marL="285750" indent="-285750">
              <a:buFont typeface="Arial" panose="020B0604020202020204" pitchFamily="34" charset="0"/>
              <a:buChar char="•"/>
            </a:pPr>
            <a:r>
              <a:rPr lang="en-US" dirty="0"/>
              <a:t>Surgical follow-up – indication for surgery</a:t>
            </a:r>
          </a:p>
          <a:p>
            <a:pPr marL="285750" indent="-285750">
              <a:buFont typeface="Arial" panose="020B0604020202020204" pitchFamily="34" charset="0"/>
              <a:buChar char="•"/>
            </a:pPr>
            <a:r>
              <a:rPr lang="en-US" dirty="0"/>
              <a:t>Intervention/Surgical procedure </a:t>
            </a:r>
          </a:p>
          <a:p>
            <a:pPr marL="285750" indent="-285750">
              <a:buFont typeface="Arial" panose="020B0604020202020204" pitchFamily="34" charset="0"/>
              <a:buChar char="•"/>
            </a:pPr>
            <a:r>
              <a:rPr lang="en-US" dirty="0"/>
              <a:t>Blank</a:t>
            </a:r>
          </a:p>
        </p:txBody>
      </p:sp>
      <p:pic>
        <p:nvPicPr>
          <p:cNvPr id="5" name="Picture 4">
            <a:extLst>
              <a:ext uri="{FF2B5EF4-FFF2-40B4-BE49-F238E27FC236}">
                <a16:creationId xmlns:a16="http://schemas.microsoft.com/office/drawing/2014/main" id="{12B61125-DB8D-488D-BD21-0E7795E7A1C1}"/>
              </a:ext>
            </a:extLst>
          </p:cNvPr>
          <p:cNvPicPr>
            <a:picLocks noChangeAspect="1"/>
          </p:cNvPicPr>
          <p:nvPr/>
        </p:nvPicPr>
        <p:blipFill>
          <a:blip r:embed="rId2"/>
          <a:stretch>
            <a:fillRect/>
          </a:stretch>
        </p:blipFill>
        <p:spPr>
          <a:xfrm>
            <a:off x="533066" y="5031308"/>
            <a:ext cx="1955744" cy="536871"/>
          </a:xfrm>
          <a:prstGeom prst="rect">
            <a:avLst/>
          </a:prstGeom>
        </p:spPr>
      </p:pic>
      <p:pic>
        <p:nvPicPr>
          <p:cNvPr id="7" name="Picture 6">
            <a:extLst>
              <a:ext uri="{FF2B5EF4-FFF2-40B4-BE49-F238E27FC236}">
                <a16:creationId xmlns:a16="http://schemas.microsoft.com/office/drawing/2014/main" id="{FBDEE1FE-D793-42A5-BAF8-496C0D6CE62D}"/>
              </a:ext>
            </a:extLst>
          </p:cNvPr>
          <p:cNvPicPr>
            <a:picLocks noChangeAspect="1"/>
          </p:cNvPicPr>
          <p:nvPr/>
        </p:nvPicPr>
        <p:blipFill>
          <a:blip r:embed="rId3"/>
          <a:stretch>
            <a:fillRect/>
          </a:stretch>
        </p:blipFill>
        <p:spPr>
          <a:xfrm>
            <a:off x="663612" y="5568179"/>
            <a:ext cx="6781800" cy="819150"/>
          </a:xfrm>
          <a:prstGeom prst="rect">
            <a:avLst/>
          </a:prstGeom>
        </p:spPr>
      </p:pic>
      <p:sp>
        <p:nvSpPr>
          <p:cNvPr id="8" name="TextBox 7">
            <a:extLst>
              <a:ext uri="{FF2B5EF4-FFF2-40B4-BE49-F238E27FC236}">
                <a16:creationId xmlns:a16="http://schemas.microsoft.com/office/drawing/2014/main" id="{068DA9E2-282D-485D-A896-278E3B723BEE}"/>
              </a:ext>
            </a:extLst>
          </p:cNvPr>
          <p:cNvSpPr txBox="1"/>
          <p:nvPr/>
        </p:nvSpPr>
        <p:spPr>
          <a:xfrm>
            <a:off x="2836008" y="5146486"/>
            <a:ext cx="1761688" cy="400110"/>
          </a:xfrm>
          <a:prstGeom prst="rect">
            <a:avLst/>
          </a:prstGeom>
          <a:noFill/>
        </p:spPr>
        <p:txBody>
          <a:bodyPr wrap="square" rtlCol="0">
            <a:spAutoFit/>
          </a:bodyPr>
          <a:lstStyle/>
          <a:p>
            <a:r>
              <a:rPr lang="en-US" sz="1000" dirty="0"/>
              <a:t>UR 2254421 dis 4/7/24</a:t>
            </a:r>
          </a:p>
          <a:p>
            <a:r>
              <a:rPr lang="en-US" sz="1000" dirty="0"/>
              <a:t>Surg 2</a:t>
            </a:r>
            <a:endParaRPr lang="en-AU" sz="1000" dirty="0"/>
          </a:p>
        </p:txBody>
      </p:sp>
      <p:pic>
        <p:nvPicPr>
          <p:cNvPr id="10" name="Picture 9">
            <a:extLst>
              <a:ext uri="{FF2B5EF4-FFF2-40B4-BE49-F238E27FC236}">
                <a16:creationId xmlns:a16="http://schemas.microsoft.com/office/drawing/2014/main" id="{D2ECBC45-9015-4DBF-BB55-694FB0CA4C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612" y="6318948"/>
            <a:ext cx="2542393" cy="636137"/>
          </a:xfrm>
          <a:prstGeom prst="rect">
            <a:avLst/>
          </a:prstGeom>
        </p:spPr>
      </p:pic>
      <p:pic>
        <p:nvPicPr>
          <p:cNvPr id="11" name="Picture 10">
            <a:extLst>
              <a:ext uri="{FF2B5EF4-FFF2-40B4-BE49-F238E27FC236}">
                <a16:creationId xmlns:a16="http://schemas.microsoft.com/office/drawing/2014/main" id="{9DA55700-E937-412F-A769-4A9B632ABA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98433" y="6408647"/>
            <a:ext cx="2371906" cy="262633"/>
          </a:xfrm>
          <a:prstGeom prst="rect">
            <a:avLst/>
          </a:prstGeom>
        </p:spPr>
      </p:pic>
    </p:spTree>
    <p:extLst>
      <p:ext uri="{BB962C8B-B14F-4D97-AF65-F5344CB8AC3E}">
        <p14:creationId xmlns:p14="http://schemas.microsoft.com/office/powerpoint/2010/main" val="549411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541208" y="75107"/>
            <a:ext cx="11157862" cy="748988"/>
          </a:xfrm>
          <a:prstGeom prst="rect">
            <a:avLst/>
          </a:prstGeom>
          <a:noFill/>
        </p:spPr>
        <p:txBody>
          <a:bodyPr wrap="square" rtlCol="0">
            <a:spAutoFit/>
          </a:bodyPr>
          <a:lstStyle/>
          <a:p>
            <a:r>
              <a:rPr lang="en-US" sz="4267" b="1" dirty="0">
                <a:solidFill>
                  <a:srgbClr val="005CB9"/>
                </a:solidFill>
              </a:rPr>
              <a:t>Discharge Summary – </a:t>
            </a:r>
            <a:r>
              <a:rPr lang="en-US" sz="4267" b="1" dirty="0" err="1">
                <a:solidFill>
                  <a:srgbClr val="005CB9"/>
                </a:solidFill>
              </a:rPr>
              <a:t>PDx</a:t>
            </a:r>
            <a:r>
              <a:rPr lang="en-US" sz="4267" b="1" dirty="0">
                <a:solidFill>
                  <a:srgbClr val="005CB9"/>
                </a:solidFill>
              </a:rPr>
              <a:t> options example</a:t>
            </a:r>
          </a:p>
        </p:txBody>
      </p:sp>
      <p:pic>
        <p:nvPicPr>
          <p:cNvPr id="1026" name="Picture 2" descr="image001">
            <a:extLst>
              <a:ext uri="{FF2B5EF4-FFF2-40B4-BE49-F238E27FC236}">
                <a16:creationId xmlns:a16="http://schemas.microsoft.com/office/drawing/2014/main" id="{5E4AE489-00B7-4DFF-81D0-CAF5F20EB4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208" y="2758495"/>
            <a:ext cx="10451785" cy="372028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97FC908-2BD8-4839-B6FA-C723749C8B1E}"/>
              </a:ext>
            </a:extLst>
          </p:cNvPr>
          <p:cNvPicPr>
            <a:picLocks noChangeAspect="1"/>
          </p:cNvPicPr>
          <p:nvPr/>
        </p:nvPicPr>
        <p:blipFill>
          <a:blip r:embed="rId3"/>
          <a:stretch>
            <a:fillRect/>
          </a:stretch>
        </p:blipFill>
        <p:spPr>
          <a:xfrm>
            <a:off x="609489" y="866743"/>
            <a:ext cx="10383504" cy="1549777"/>
          </a:xfrm>
          <a:prstGeom prst="rect">
            <a:avLst/>
          </a:prstGeom>
          <a:ln w="38100">
            <a:solidFill>
              <a:schemeClr val="tx1"/>
            </a:solidFill>
          </a:ln>
        </p:spPr>
      </p:pic>
    </p:spTree>
    <p:extLst>
      <p:ext uri="{BB962C8B-B14F-4D97-AF65-F5344CB8AC3E}">
        <p14:creationId xmlns:p14="http://schemas.microsoft.com/office/powerpoint/2010/main" val="3682312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541208" y="75107"/>
            <a:ext cx="11157862" cy="748988"/>
          </a:xfrm>
          <a:prstGeom prst="rect">
            <a:avLst/>
          </a:prstGeom>
          <a:noFill/>
        </p:spPr>
        <p:txBody>
          <a:bodyPr wrap="square" rtlCol="0">
            <a:spAutoFit/>
          </a:bodyPr>
          <a:lstStyle/>
          <a:p>
            <a:r>
              <a:rPr lang="en-US" sz="4267" b="1" dirty="0">
                <a:solidFill>
                  <a:srgbClr val="005CB9"/>
                </a:solidFill>
              </a:rPr>
              <a:t>Discharge Summary – One Principal Diagnosis  </a:t>
            </a:r>
          </a:p>
        </p:txBody>
      </p:sp>
      <p:pic>
        <p:nvPicPr>
          <p:cNvPr id="5" name="Picture 4">
            <a:extLst>
              <a:ext uri="{FF2B5EF4-FFF2-40B4-BE49-F238E27FC236}">
                <a16:creationId xmlns:a16="http://schemas.microsoft.com/office/drawing/2014/main" id="{3E262CA9-6CDE-4849-8C3D-67F3CCE1663F}"/>
              </a:ext>
            </a:extLst>
          </p:cNvPr>
          <p:cNvPicPr>
            <a:picLocks noChangeAspect="1"/>
          </p:cNvPicPr>
          <p:nvPr/>
        </p:nvPicPr>
        <p:blipFill>
          <a:blip r:embed="rId2"/>
          <a:stretch>
            <a:fillRect/>
          </a:stretch>
        </p:blipFill>
        <p:spPr>
          <a:xfrm>
            <a:off x="686718" y="1110273"/>
            <a:ext cx="3771900" cy="1171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042BDEF9-8038-4C35-8C9A-3F2A7BE2913F}"/>
              </a:ext>
            </a:extLst>
          </p:cNvPr>
          <p:cNvPicPr>
            <a:picLocks noChangeAspect="1"/>
          </p:cNvPicPr>
          <p:nvPr/>
        </p:nvPicPr>
        <p:blipFill>
          <a:blip r:embed="rId3"/>
          <a:stretch>
            <a:fillRect/>
          </a:stretch>
        </p:blipFill>
        <p:spPr>
          <a:xfrm>
            <a:off x="753830" y="2590800"/>
            <a:ext cx="8172450" cy="1676400"/>
          </a:xfrm>
          <a:prstGeom prst="rect">
            <a:avLst/>
          </a:prstGeom>
        </p:spPr>
      </p:pic>
      <p:sp>
        <p:nvSpPr>
          <p:cNvPr id="2" name="TextBox 1">
            <a:extLst>
              <a:ext uri="{FF2B5EF4-FFF2-40B4-BE49-F238E27FC236}">
                <a16:creationId xmlns:a16="http://schemas.microsoft.com/office/drawing/2014/main" id="{AB80C016-BFB1-47CF-9EC0-FD1D93E920AD}"/>
              </a:ext>
            </a:extLst>
          </p:cNvPr>
          <p:cNvSpPr txBox="1"/>
          <p:nvPr/>
        </p:nvSpPr>
        <p:spPr>
          <a:xfrm>
            <a:off x="686718" y="4667076"/>
            <a:ext cx="9806730" cy="1477328"/>
          </a:xfrm>
          <a:prstGeom prst="rect">
            <a:avLst/>
          </a:prstGeom>
          <a:noFill/>
          <a:ln w="38100">
            <a:solidFill>
              <a:srgbClr val="0070C0"/>
            </a:solidFill>
          </a:ln>
        </p:spPr>
        <p:txBody>
          <a:bodyPr wrap="square" rtlCol="0">
            <a:spAutoFit/>
          </a:bodyPr>
          <a:lstStyle/>
          <a:p>
            <a:r>
              <a:rPr lang="en-US" dirty="0"/>
              <a:t>If there is more than one, it alphabetizes.</a:t>
            </a:r>
          </a:p>
          <a:p>
            <a:r>
              <a:rPr lang="en-US" dirty="0"/>
              <a:t>Causes problems for clinical coders.</a:t>
            </a:r>
          </a:p>
          <a:p>
            <a:r>
              <a:rPr lang="en-US" dirty="0"/>
              <a:t>Affects DRG and NWAU.</a:t>
            </a:r>
          </a:p>
          <a:p>
            <a:r>
              <a:rPr lang="en-US" dirty="0"/>
              <a:t>Numbering diagnoses, also doesn’t make sense.  Stop numbering.</a:t>
            </a:r>
          </a:p>
          <a:p>
            <a:r>
              <a:rPr lang="en-US" dirty="0"/>
              <a:t>Stick to entering one </a:t>
            </a:r>
            <a:r>
              <a:rPr lang="en-US" dirty="0" err="1"/>
              <a:t>PDx</a:t>
            </a:r>
            <a:r>
              <a:rPr lang="en-US" dirty="0"/>
              <a:t> and the others “Diagnoses”.</a:t>
            </a:r>
          </a:p>
        </p:txBody>
      </p:sp>
      <p:sp>
        <p:nvSpPr>
          <p:cNvPr id="8" name="Oval 7">
            <a:extLst>
              <a:ext uri="{FF2B5EF4-FFF2-40B4-BE49-F238E27FC236}">
                <a16:creationId xmlns:a16="http://schemas.microsoft.com/office/drawing/2014/main" id="{168170F1-D166-4DC4-AAE8-BC0A80FFFB57}"/>
              </a:ext>
            </a:extLst>
          </p:cNvPr>
          <p:cNvSpPr/>
          <p:nvPr/>
        </p:nvSpPr>
        <p:spPr>
          <a:xfrm>
            <a:off x="453006" y="3582098"/>
            <a:ext cx="1526796" cy="6089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26770C9D-2F4A-4D72-941E-3F5B12D6D127}"/>
              </a:ext>
            </a:extLst>
          </p:cNvPr>
          <p:cNvPicPr>
            <a:picLocks noChangeAspect="1"/>
          </p:cNvPicPr>
          <p:nvPr/>
        </p:nvPicPr>
        <p:blipFill>
          <a:blip r:embed="rId4"/>
          <a:stretch>
            <a:fillRect/>
          </a:stretch>
        </p:blipFill>
        <p:spPr>
          <a:xfrm>
            <a:off x="9582849" y="2767012"/>
            <a:ext cx="2019300" cy="1323975"/>
          </a:xfrm>
          <a:prstGeom prst="rect">
            <a:avLst/>
          </a:prstGeom>
        </p:spPr>
      </p:pic>
      <p:cxnSp>
        <p:nvCxnSpPr>
          <p:cNvPr id="11" name="Straight Arrow Connector 10">
            <a:extLst>
              <a:ext uri="{FF2B5EF4-FFF2-40B4-BE49-F238E27FC236}">
                <a16:creationId xmlns:a16="http://schemas.microsoft.com/office/drawing/2014/main" id="{1A1B9164-460B-46BF-B532-20A222B3914F}"/>
              </a:ext>
            </a:extLst>
          </p:cNvPr>
          <p:cNvCxnSpPr>
            <a:cxnSpLocks/>
          </p:cNvCxnSpPr>
          <p:nvPr/>
        </p:nvCxnSpPr>
        <p:spPr>
          <a:xfrm flipV="1">
            <a:off x="6937695" y="3095538"/>
            <a:ext cx="2642467" cy="25334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54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541208" y="75107"/>
            <a:ext cx="11157862" cy="748988"/>
          </a:xfrm>
          <a:prstGeom prst="rect">
            <a:avLst/>
          </a:prstGeom>
          <a:noFill/>
        </p:spPr>
        <p:txBody>
          <a:bodyPr wrap="square" rtlCol="0">
            <a:spAutoFit/>
          </a:bodyPr>
          <a:lstStyle/>
          <a:p>
            <a:r>
              <a:rPr lang="en-US" sz="4267" b="1" dirty="0">
                <a:solidFill>
                  <a:srgbClr val="005CB9"/>
                </a:solidFill>
              </a:rPr>
              <a:t>Discharge Summary – Principal Diagnosis </a:t>
            </a:r>
            <a:r>
              <a:rPr lang="en-US" sz="4267" b="1" dirty="0" err="1">
                <a:solidFill>
                  <a:srgbClr val="005CB9"/>
                </a:solidFill>
              </a:rPr>
              <a:t>PDx</a:t>
            </a:r>
            <a:r>
              <a:rPr lang="en-US" sz="4267" b="1" dirty="0">
                <a:solidFill>
                  <a:srgbClr val="005CB9"/>
                </a:solidFill>
              </a:rPr>
              <a:t> </a:t>
            </a:r>
          </a:p>
        </p:txBody>
      </p:sp>
      <p:pic>
        <p:nvPicPr>
          <p:cNvPr id="2" name="Picture 1">
            <a:extLst>
              <a:ext uri="{FF2B5EF4-FFF2-40B4-BE49-F238E27FC236}">
                <a16:creationId xmlns:a16="http://schemas.microsoft.com/office/drawing/2014/main" id="{3283F91F-B8AB-447D-9488-10D560F7ABA5}"/>
              </a:ext>
            </a:extLst>
          </p:cNvPr>
          <p:cNvPicPr>
            <a:picLocks noChangeAspect="1"/>
          </p:cNvPicPr>
          <p:nvPr/>
        </p:nvPicPr>
        <p:blipFill>
          <a:blip r:embed="rId2"/>
          <a:stretch>
            <a:fillRect/>
          </a:stretch>
        </p:blipFill>
        <p:spPr>
          <a:xfrm>
            <a:off x="541208" y="753087"/>
            <a:ext cx="7731984" cy="1202753"/>
          </a:xfrm>
          <a:prstGeom prst="rect">
            <a:avLst/>
          </a:prstGeom>
        </p:spPr>
      </p:pic>
      <p:pic>
        <p:nvPicPr>
          <p:cNvPr id="8" name="Picture 7">
            <a:extLst>
              <a:ext uri="{FF2B5EF4-FFF2-40B4-BE49-F238E27FC236}">
                <a16:creationId xmlns:a16="http://schemas.microsoft.com/office/drawing/2014/main" id="{10A32D2B-E5EE-4D70-A007-8D0EB2FDED79}"/>
              </a:ext>
            </a:extLst>
          </p:cNvPr>
          <p:cNvPicPr>
            <a:picLocks noChangeAspect="1"/>
          </p:cNvPicPr>
          <p:nvPr/>
        </p:nvPicPr>
        <p:blipFill>
          <a:blip r:embed="rId3"/>
          <a:stretch>
            <a:fillRect/>
          </a:stretch>
        </p:blipFill>
        <p:spPr>
          <a:xfrm>
            <a:off x="8457682" y="946190"/>
            <a:ext cx="3038475" cy="1009650"/>
          </a:xfrm>
          <a:prstGeom prst="rect">
            <a:avLst/>
          </a:prstGeom>
        </p:spPr>
      </p:pic>
      <p:pic>
        <p:nvPicPr>
          <p:cNvPr id="9" name="Picture 8">
            <a:extLst>
              <a:ext uri="{FF2B5EF4-FFF2-40B4-BE49-F238E27FC236}">
                <a16:creationId xmlns:a16="http://schemas.microsoft.com/office/drawing/2014/main" id="{D261E0B6-AEC8-4135-9657-8AEBE68BC690}"/>
              </a:ext>
            </a:extLst>
          </p:cNvPr>
          <p:cNvPicPr>
            <a:picLocks noChangeAspect="1"/>
          </p:cNvPicPr>
          <p:nvPr/>
        </p:nvPicPr>
        <p:blipFill>
          <a:blip r:embed="rId4"/>
          <a:stretch>
            <a:fillRect/>
          </a:stretch>
        </p:blipFill>
        <p:spPr>
          <a:xfrm>
            <a:off x="3317358" y="2702435"/>
            <a:ext cx="4276356" cy="3574060"/>
          </a:xfrm>
          <a:prstGeom prst="rect">
            <a:avLst/>
          </a:prstGeom>
        </p:spPr>
      </p:pic>
      <p:pic>
        <p:nvPicPr>
          <p:cNvPr id="10" name="Picture 9">
            <a:extLst>
              <a:ext uri="{FF2B5EF4-FFF2-40B4-BE49-F238E27FC236}">
                <a16:creationId xmlns:a16="http://schemas.microsoft.com/office/drawing/2014/main" id="{8ACDAEB7-04BB-4A07-AFC2-191D35A38D37}"/>
              </a:ext>
            </a:extLst>
          </p:cNvPr>
          <p:cNvPicPr>
            <a:picLocks noChangeAspect="1"/>
          </p:cNvPicPr>
          <p:nvPr/>
        </p:nvPicPr>
        <p:blipFill>
          <a:blip r:embed="rId5"/>
          <a:stretch>
            <a:fillRect/>
          </a:stretch>
        </p:blipFill>
        <p:spPr>
          <a:xfrm>
            <a:off x="7711841" y="2686385"/>
            <a:ext cx="4276356" cy="3725457"/>
          </a:xfrm>
          <a:prstGeom prst="rect">
            <a:avLst/>
          </a:prstGeom>
        </p:spPr>
      </p:pic>
      <p:pic>
        <p:nvPicPr>
          <p:cNvPr id="11" name="Picture 10">
            <a:extLst>
              <a:ext uri="{FF2B5EF4-FFF2-40B4-BE49-F238E27FC236}">
                <a16:creationId xmlns:a16="http://schemas.microsoft.com/office/drawing/2014/main" id="{81AC8A17-D5EA-4944-8F70-3957C66ABDC6}"/>
              </a:ext>
            </a:extLst>
          </p:cNvPr>
          <p:cNvPicPr>
            <a:picLocks noChangeAspect="1"/>
          </p:cNvPicPr>
          <p:nvPr/>
        </p:nvPicPr>
        <p:blipFill>
          <a:blip r:embed="rId6"/>
          <a:stretch>
            <a:fillRect/>
          </a:stretch>
        </p:blipFill>
        <p:spPr>
          <a:xfrm>
            <a:off x="329514" y="2017227"/>
            <a:ext cx="3038476" cy="1370415"/>
          </a:xfrm>
          <a:prstGeom prst="rect">
            <a:avLst/>
          </a:prstGeom>
        </p:spPr>
      </p:pic>
      <p:sp>
        <p:nvSpPr>
          <p:cNvPr id="3" name="Oval 2">
            <a:extLst>
              <a:ext uri="{FF2B5EF4-FFF2-40B4-BE49-F238E27FC236}">
                <a16:creationId xmlns:a16="http://schemas.microsoft.com/office/drawing/2014/main" id="{AAA847A2-FF41-4D8D-B431-43F3C4A611E1}"/>
              </a:ext>
            </a:extLst>
          </p:cNvPr>
          <p:cNvSpPr/>
          <p:nvPr/>
        </p:nvSpPr>
        <p:spPr>
          <a:xfrm>
            <a:off x="637563" y="3816991"/>
            <a:ext cx="2265028" cy="16777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Pneumonia first will always pay more than COPD</a:t>
            </a:r>
            <a:endParaRPr lang="en-AU" dirty="0"/>
          </a:p>
        </p:txBody>
      </p:sp>
    </p:spTree>
    <p:extLst>
      <p:ext uri="{BB962C8B-B14F-4D97-AF65-F5344CB8AC3E}">
        <p14:creationId xmlns:p14="http://schemas.microsoft.com/office/powerpoint/2010/main" val="113242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458081" y="-61460"/>
            <a:ext cx="11157862" cy="748988"/>
          </a:xfrm>
          <a:prstGeom prst="rect">
            <a:avLst/>
          </a:prstGeom>
          <a:noFill/>
        </p:spPr>
        <p:txBody>
          <a:bodyPr wrap="square" rtlCol="0">
            <a:spAutoFit/>
          </a:bodyPr>
          <a:lstStyle/>
          <a:p>
            <a:r>
              <a:rPr lang="en-US" sz="4267" b="1" dirty="0">
                <a:solidFill>
                  <a:srgbClr val="005CB9"/>
                </a:solidFill>
              </a:rPr>
              <a:t>EMR - Progress notes </a:t>
            </a:r>
          </a:p>
        </p:txBody>
      </p:sp>
      <p:pic>
        <p:nvPicPr>
          <p:cNvPr id="5" name="Picture 2" descr="image001">
            <a:extLst>
              <a:ext uri="{FF2B5EF4-FFF2-40B4-BE49-F238E27FC236}">
                <a16:creationId xmlns:a16="http://schemas.microsoft.com/office/drawing/2014/main" id="{D220E062-AF76-451F-A0CA-EB613CB530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081" y="582587"/>
            <a:ext cx="7046932" cy="600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B9D23911-9E33-4B11-9B01-6F4B4A202CB4}"/>
              </a:ext>
            </a:extLst>
          </p:cNvPr>
          <p:cNvSpPr txBox="1"/>
          <p:nvPr/>
        </p:nvSpPr>
        <p:spPr>
          <a:xfrm>
            <a:off x="7281644" y="742208"/>
            <a:ext cx="4597167" cy="2308324"/>
          </a:xfrm>
          <a:prstGeom prst="rect">
            <a:avLst/>
          </a:prstGeom>
          <a:noFill/>
          <a:ln w="38100">
            <a:solidFill>
              <a:srgbClr val="0070C0"/>
            </a:solidFill>
          </a:ln>
        </p:spPr>
        <p:txBody>
          <a:bodyPr wrap="square" rtlCol="0">
            <a:spAutoFit/>
          </a:bodyPr>
          <a:lstStyle/>
          <a:p>
            <a:r>
              <a:rPr lang="en-US" dirty="0"/>
              <a:t>DO NOT </a:t>
            </a:r>
            <a:r>
              <a:rPr lang="en-US" dirty="0" err="1"/>
              <a:t>copy+paste</a:t>
            </a:r>
            <a:r>
              <a:rPr lang="en-US" dirty="0"/>
              <a:t> previous information.</a:t>
            </a:r>
          </a:p>
          <a:p>
            <a:r>
              <a:rPr lang="en-US" dirty="0"/>
              <a:t>Only add new information – today’s progress.</a:t>
            </a:r>
          </a:p>
          <a:p>
            <a:r>
              <a:rPr lang="en-US" dirty="0"/>
              <a:t>Acknowledge reason for admission.</a:t>
            </a:r>
          </a:p>
          <a:p>
            <a:r>
              <a:rPr lang="en-US" dirty="0"/>
              <a:t>List each issue and link it to management plan.</a:t>
            </a:r>
          </a:p>
          <a:p>
            <a:r>
              <a:rPr lang="en-US" dirty="0"/>
              <a:t>Rule out impressions – document this.</a:t>
            </a:r>
          </a:p>
          <a:p>
            <a:r>
              <a:rPr lang="en-US" dirty="0"/>
              <a:t>Document resolved and date if known.</a:t>
            </a:r>
          </a:p>
          <a:p>
            <a:endParaRPr lang="en-US" dirty="0"/>
          </a:p>
          <a:p>
            <a:r>
              <a:rPr lang="en-US" dirty="0"/>
              <a:t>Example March 2024 Med1A</a:t>
            </a:r>
            <a:endParaRPr lang="en-AU" dirty="0"/>
          </a:p>
        </p:txBody>
      </p:sp>
      <p:pic>
        <p:nvPicPr>
          <p:cNvPr id="8" name="Picture 7">
            <a:extLst>
              <a:ext uri="{FF2B5EF4-FFF2-40B4-BE49-F238E27FC236}">
                <a16:creationId xmlns:a16="http://schemas.microsoft.com/office/drawing/2014/main" id="{C658FCF8-F7B5-4CB7-895D-97909561D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8433" y="6408647"/>
            <a:ext cx="2371906" cy="262633"/>
          </a:xfrm>
          <a:prstGeom prst="rect">
            <a:avLst/>
          </a:prstGeom>
        </p:spPr>
      </p:pic>
    </p:spTree>
    <p:extLst>
      <p:ext uri="{BB962C8B-B14F-4D97-AF65-F5344CB8AC3E}">
        <p14:creationId xmlns:p14="http://schemas.microsoft.com/office/powerpoint/2010/main" val="3897641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10058" y="6388321"/>
            <a:ext cx="3219672" cy="356503"/>
          </a:xfrm>
          <a:prstGeom prst="rect">
            <a:avLst/>
          </a:prstGeom>
        </p:spPr>
      </p:pic>
      <p:sp>
        <p:nvSpPr>
          <p:cNvPr id="6" name="TextBox 5"/>
          <p:cNvSpPr txBox="1"/>
          <p:nvPr/>
        </p:nvSpPr>
        <p:spPr>
          <a:xfrm>
            <a:off x="533873" y="1091826"/>
            <a:ext cx="11157862" cy="2554545"/>
          </a:xfrm>
          <a:prstGeom prst="rect">
            <a:avLst/>
          </a:prstGeom>
          <a:noFill/>
        </p:spPr>
        <p:txBody>
          <a:bodyPr wrap="square" rtlCol="0">
            <a:spAutoFit/>
          </a:bodyPr>
          <a:lstStyle/>
          <a:p>
            <a:pPr algn="ctr"/>
            <a:r>
              <a:rPr lang="en-US" sz="8000" b="1" dirty="0">
                <a:solidFill>
                  <a:srgbClr val="005CB9"/>
                </a:solidFill>
              </a:rPr>
              <a:t>Let’s code a record together </a:t>
            </a:r>
          </a:p>
        </p:txBody>
      </p:sp>
      <p:pic>
        <p:nvPicPr>
          <p:cNvPr id="5" name="Picture 4">
            <a:extLst>
              <a:ext uri="{FF2B5EF4-FFF2-40B4-BE49-F238E27FC236}">
                <a16:creationId xmlns:a16="http://schemas.microsoft.com/office/drawing/2014/main" id="{729BBDE4-EA43-4780-A30E-A9D765F0E0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633" y="6052971"/>
            <a:ext cx="3217390" cy="805029"/>
          </a:xfrm>
          <a:prstGeom prst="rect">
            <a:avLst/>
          </a:prstGeom>
        </p:spPr>
      </p:pic>
    </p:spTree>
    <p:extLst>
      <p:ext uri="{BB962C8B-B14F-4D97-AF65-F5344CB8AC3E}">
        <p14:creationId xmlns:p14="http://schemas.microsoft.com/office/powerpoint/2010/main" val="3301594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6435" y="6489762"/>
            <a:ext cx="2579573" cy="285627"/>
          </a:xfrm>
          <a:prstGeom prst="rect">
            <a:avLst/>
          </a:prstGeom>
        </p:spPr>
      </p:pic>
      <p:sp>
        <p:nvSpPr>
          <p:cNvPr id="6" name="TextBox 5"/>
          <p:cNvSpPr txBox="1"/>
          <p:nvPr/>
        </p:nvSpPr>
        <p:spPr>
          <a:xfrm>
            <a:off x="482509" y="0"/>
            <a:ext cx="11157862" cy="748988"/>
          </a:xfrm>
          <a:prstGeom prst="rect">
            <a:avLst/>
          </a:prstGeom>
          <a:noFill/>
        </p:spPr>
        <p:txBody>
          <a:bodyPr wrap="square" rtlCol="0">
            <a:spAutoFit/>
          </a:bodyPr>
          <a:lstStyle/>
          <a:p>
            <a:r>
              <a:rPr lang="en-US" sz="4267" b="1" dirty="0">
                <a:solidFill>
                  <a:srgbClr val="005CB9"/>
                </a:solidFill>
              </a:rPr>
              <a:t>Coding tells the story</a:t>
            </a:r>
            <a:endParaRPr lang="en-AU" sz="4267" b="1" dirty="0">
              <a:solidFill>
                <a:srgbClr val="005CB9"/>
              </a:solidFill>
            </a:endParaRPr>
          </a:p>
        </p:txBody>
      </p:sp>
      <p:pic>
        <p:nvPicPr>
          <p:cNvPr id="8" name="Picture 7">
            <a:extLst>
              <a:ext uri="{FF2B5EF4-FFF2-40B4-BE49-F238E27FC236}">
                <a16:creationId xmlns:a16="http://schemas.microsoft.com/office/drawing/2014/main" id="{D0C27E5C-4900-464A-A37F-5B4E1F9261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455" y="6256680"/>
            <a:ext cx="2431694" cy="608439"/>
          </a:xfrm>
          <a:prstGeom prst="rect">
            <a:avLst/>
          </a:prstGeom>
        </p:spPr>
      </p:pic>
      <p:sp>
        <p:nvSpPr>
          <p:cNvPr id="10" name="TextBox 9">
            <a:extLst>
              <a:ext uri="{FF2B5EF4-FFF2-40B4-BE49-F238E27FC236}">
                <a16:creationId xmlns:a16="http://schemas.microsoft.com/office/drawing/2014/main" id="{97623CB5-E9D4-4FAB-A271-07BC15113C22}"/>
              </a:ext>
            </a:extLst>
          </p:cNvPr>
          <p:cNvSpPr txBox="1"/>
          <p:nvPr/>
        </p:nvSpPr>
        <p:spPr>
          <a:xfrm>
            <a:off x="4986851" y="4161257"/>
            <a:ext cx="7049157" cy="1077218"/>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sz="1600" dirty="0"/>
              <a:t>Patient </a:t>
            </a:r>
            <a:r>
              <a:rPr lang="en-US" sz="1600" dirty="0">
                <a:solidFill>
                  <a:srgbClr val="00B050"/>
                </a:solidFill>
              </a:rPr>
              <a:t>presents</a:t>
            </a:r>
            <a:r>
              <a:rPr lang="en-US" sz="1600" dirty="0"/>
              <a:t> via ED following a fall with fractured NOF for internal fixation.</a:t>
            </a:r>
          </a:p>
          <a:p>
            <a:pPr marL="285750" indent="-285750">
              <a:buFont typeface="Arial" panose="020B0604020202020204" pitchFamily="34" charset="0"/>
              <a:buChar char="•"/>
            </a:pPr>
            <a:r>
              <a:rPr lang="en-US" sz="1600" dirty="0"/>
              <a:t>Inpatient stay was </a:t>
            </a:r>
            <a:r>
              <a:rPr lang="en-US" sz="1600" dirty="0">
                <a:solidFill>
                  <a:srgbClr val="00B050"/>
                </a:solidFill>
              </a:rPr>
              <a:t>complicated</a:t>
            </a:r>
            <a:r>
              <a:rPr lang="en-US" sz="1600" dirty="0"/>
              <a:t> by post-</a:t>
            </a:r>
            <a:r>
              <a:rPr lang="en-US" sz="1600" dirty="0" err="1"/>
              <a:t>extubation</a:t>
            </a:r>
            <a:r>
              <a:rPr lang="en-US" sz="1600" dirty="0"/>
              <a:t> hypotension which occasioned patient to the ICU.</a:t>
            </a:r>
          </a:p>
          <a:p>
            <a:pPr marL="285750" indent="-285750">
              <a:buFont typeface="Arial" panose="020B0604020202020204" pitchFamily="34" charset="0"/>
              <a:buChar char="•"/>
            </a:pPr>
            <a:r>
              <a:rPr lang="en-US" sz="1600" dirty="0"/>
              <a:t>Other complications listed including 2 reportable </a:t>
            </a:r>
            <a:r>
              <a:rPr lang="en-US" sz="1600" dirty="0">
                <a:solidFill>
                  <a:srgbClr val="00B050"/>
                </a:solidFill>
              </a:rPr>
              <a:t>HACs</a:t>
            </a:r>
            <a:r>
              <a:rPr lang="en-US" sz="1600" dirty="0"/>
              <a:t> – AMI and UTI.</a:t>
            </a:r>
            <a:endParaRPr lang="en-AU" sz="1600" dirty="0"/>
          </a:p>
        </p:txBody>
      </p:sp>
      <p:pic>
        <p:nvPicPr>
          <p:cNvPr id="3" name="Picture 2">
            <a:extLst>
              <a:ext uri="{FF2B5EF4-FFF2-40B4-BE49-F238E27FC236}">
                <a16:creationId xmlns:a16="http://schemas.microsoft.com/office/drawing/2014/main" id="{8092D4E0-9477-42A3-87B0-9DD748B8FC93}"/>
              </a:ext>
            </a:extLst>
          </p:cNvPr>
          <p:cNvPicPr>
            <a:picLocks noChangeAspect="1"/>
          </p:cNvPicPr>
          <p:nvPr/>
        </p:nvPicPr>
        <p:blipFill>
          <a:blip r:embed="rId5"/>
          <a:stretch>
            <a:fillRect/>
          </a:stretch>
        </p:blipFill>
        <p:spPr>
          <a:xfrm>
            <a:off x="393680" y="671119"/>
            <a:ext cx="4497102" cy="5800172"/>
          </a:xfrm>
          <a:prstGeom prst="rect">
            <a:avLst/>
          </a:prstGeom>
          <a:ln>
            <a:solidFill>
              <a:schemeClr val="tx1"/>
            </a:solidFill>
          </a:ln>
        </p:spPr>
      </p:pic>
      <p:pic>
        <p:nvPicPr>
          <p:cNvPr id="11" name="Picture 10">
            <a:extLst>
              <a:ext uri="{FF2B5EF4-FFF2-40B4-BE49-F238E27FC236}">
                <a16:creationId xmlns:a16="http://schemas.microsoft.com/office/drawing/2014/main" id="{1BF0EF0A-95AF-4D51-ADC0-04F69637F2F5}"/>
              </a:ext>
            </a:extLst>
          </p:cNvPr>
          <p:cNvPicPr>
            <a:picLocks noChangeAspect="1"/>
          </p:cNvPicPr>
          <p:nvPr/>
        </p:nvPicPr>
        <p:blipFill>
          <a:blip r:embed="rId6"/>
          <a:stretch>
            <a:fillRect/>
          </a:stretch>
        </p:blipFill>
        <p:spPr>
          <a:xfrm>
            <a:off x="3664074" y="825082"/>
            <a:ext cx="2180251" cy="1871662"/>
          </a:xfrm>
          <a:prstGeom prst="rect">
            <a:avLst/>
          </a:prstGeom>
          <a:ln>
            <a:solidFill>
              <a:schemeClr val="tx1"/>
            </a:solidFill>
          </a:ln>
        </p:spPr>
      </p:pic>
      <p:pic>
        <p:nvPicPr>
          <p:cNvPr id="12" name="Picture 11">
            <a:extLst>
              <a:ext uri="{FF2B5EF4-FFF2-40B4-BE49-F238E27FC236}">
                <a16:creationId xmlns:a16="http://schemas.microsoft.com/office/drawing/2014/main" id="{CBA35152-339A-4AC8-86AC-5E219978B543}"/>
              </a:ext>
            </a:extLst>
          </p:cNvPr>
          <p:cNvPicPr>
            <a:picLocks noChangeAspect="1"/>
          </p:cNvPicPr>
          <p:nvPr/>
        </p:nvPicPr>
        <p:blipFill>
          <a:blip r:embed="rId7"/>
          <a:stretch>
            <a:fillRect/>
          </a:stretch>
        </p:blipFill>
        <p:spPr>
          <a:xfrm>
            <a:off x="6096000" y="769250"/>
            <a:ext cx="5169689" cy="2946938"/>
          </a:xfrm>
          <a:prstGeom prst="rect">
            <a:avLst/>
          </a:prstGeom>
          <a:ln>
            <a:solidFill>
              <a:schemeClr val="tx1"/>
            </a:solidFill>
          </a:ln>
        </p:spPr>
      </p:pic>
    </p:spTree>
    <p:extLst>
      <p:ext uri="{BB962C8B-B14F-4D97-AF65-F5344CB8AC3E}">
        <p14:creationId xmlns:p14="http://schemas.microsoft.com/office/powerpoint/2010/main" val="1048992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a:extLst>
              <a:ext uri="{FF2B5EF4-FFF2-40B4-BE49-F238E27FC236}">
                <a16:creationId xmlns:a16="http://schemas.microsoft.com/office/drawing/2014/main" id="{C6B1F76F-B60E-469F-BF58-E86FDC022A40}"/>
              </a:ext>
            </a:extLst>
          </p:cNvPr>
          <p:cNvSpPr txBox="1"/>
          <p:nvPr/>
        </p:nvSpPr>
        <p:spPr>
          <a:xfrm>
            <a:off x="4592827" y="2626604"/>
            <a:ext cx="7514113" cy="3970318"/>
          </a:xfrm>
          <a:prstGeom prst="rect">
            <a:avLst/>
          </a:prstGeom>
          <a:noFill/>
          <a:ln w="38100">
            <a:solidFill>
              <a:srgbClr val="0070C0"/>
            </a:solidFill>
          </a:ln>
        </p:spPr>
        <p:txBody>
          <a:bodyPr wrap="square" rtlCol="0">
            <a:spAutoFit/>
          </a:bodyPr>
          <a:lstStyle/>
          <a:p>
            <a:r>
              <a:rPr lang="en-US" b="1" dirty="0"/>
              <a:t>Principal diagnosis:</a:t>
            </a:r>
            <a:r>
              <a:rPr lang="en-US" dirty="0"/>
              <a:t> Fracture NOF due to fall</a:t>
            </a:r>
          </a:p>
          <a:p>
            <a:r>
              <a:rPr lang="en-US" b="1" dirty="0"/>
              <a:t>Additional diagnoses: </a:t>
            </a:r>
            <a:r>
              <a:rPr lang="en-US" dirty="0"/>
              <a:t>Depression, OP, Vit D deficiency, T2DM, insomnia, ex-smoker and chronic conditions (HT, OA)</a:t>
            </a:r>
          </a:p>
          <a:p>
            <a:r>
              <a:rPr lang="en-US" b="1" dirty="0"/>
              <a:t>Complications:</a:t>
            </a:r>
            <a:r>
              <a:rPr lang="en-US" dirty="0"/>
              <a:t> (arose during encounter):</a:t>
            </a:r>
          </a:p>
          <a:p>
            <a:pPr marL="285750" indent="-285750">
              <a:buFont typeface="Arial" panose="020B0604020202020204" pitchFamily="34" charset="0"/>
              <a:buChar char="•"/>
            </a:pPr>
            <a:r>
              <a:rPr lang="en-US" dirty="0"/>
              <a:t>Hypotension</a:t>
            </a:r>
          </a:p>
          <a:p>
            <a:pPr marL="285750" indent="-285750">
              <a:buFont typeface="Arial" panose="020B0604020202020204" pitchFamily="34" charset="0"/>
              <a:buChar char="•"/>
            </a:pPr>
            <a:r>
              <a:rPr lang="en-US" dirty="0"/>
              <a:t>Pseudo-obstruction, anaemia</a:t>
            </a:r>
          </a:p>
          <a:p>
            <a:pPr marL="285750" indent="-285750">
              <a:buFont typeface="Arial" panose="020B0604020202020204" pitchFamily="34" charset="0"/>
              <a:buChar char="•"/>
            </a:pPr>
            <a:r>
              <a:rPr lang="en-US" dirty="0"/>
              <a:t>HACs – AMI, UTI</a:t>
            </a:r>
          </a:p>
          <a:p>
            <a:pPr marL="285750" indent="-285750">
              <a:buFont typeface="Arial" panose="020B0604020202020204" pitchFamily="34" charset="0"/>
              <a:buChar char="•"/>
            </a:pPr>
            <a:endParaRPr lang="en-US" dirty="0"/>
          </a:p>
          <a:p>
            <a:r>
              <a:rPr lang="en-US" b="1" dirty="0"/>
              <a:t>Interventions</a:t>
            </a:r>
            <a:r>
              <a:rPr lang="en-US" dirty="0"/>
              <a:t>: Internal fixation # under GA and block, AH</a:t>
            </a:r>
          </a:p>
          <a:p>
            <a:endParaRPr lang="en-US" dirty="0"/>
          </a:p>
          <a:p>
            <a:r>
              <a:rPr lang="en-US" b="1" dirty="0"/>
              <a:t>DRG:</a:t>
            </a:r>
            <a:r>
              <a:rPr lang="en-US" dirty="0"/>
              <a:t> W02B Hip, Femur and Lower Limb Interventions for Multiple Significant Trauma, Minor Complexity</a:t>
            </a:r>
          </a:p>
          <a:p>
            <a:r>
              <a:rPr lang="en-US" b="1" dirty="0"/>
              <a:t>DCL Diagnostic Complexity Level: </a:t>
            </a:r>
            <a:r>
              <a:rPr lang="en-US" dirty="0"/>
              <a:t>values 0-4</a:t>
            </a:r>
          </a:p>
          <a:p>
            <a:r>
              <a:rPr lang="en-US" b="1" dirty="0"/>
              <a:t>ECCS Episode Clinical Complexity Score: </a:t>
            </a:r>
            <a:r>
              <a:rPr lang="en-US" dirty="0"/>
              <a:t>A=4, B&gt;=2.5, C &lt;2.5</a:t>
            </a:r>
          </a:p>
        </p:txBody>
      </p:sp>
      <p:pic>
        <p:nvPicPr>
          <p:cNvPr id="2" name="Picture 1">
            <a:extLst>
              <a:ext uri="{FF2B5EF4-FFF2-40B4-BE49-F238E27FC236}">
                <a16:creationId xmlns:a16="http://schemas.microsoft.com/office/drawing/2014/main" id="{0FC2C482-C885-4561-8EA0-55FDD220EC16}"/>
              </a:ext>
            </a:extLst>
          </p:cNvPr>
          <p:cNvPicPr>
            <a:picLocks noChangeAspect="1"/>
          </p:cNvPicPr>
          <p:nvPr/>
        </p:nvPicPr>
        <p:blipFill>
          <a:blip r:embed="rId2"/>
          <a:stretch>
            <a:fillRect/>
          </a:stretch>
        </p:blipFill>
        <p:spPr>
          <a:xfrm>
            <a:off x="395140" y="53909"/>
            <a:ext cx="3905398" cy="6796651"/>
          </a:xfrm>
          <a:prstGeom prst="rect">
            <a:avLst/>
          </a:prstGeom>
        </p:spPr>
      </p:pic>
      <p:pic>
        <p:nvPicPr>
          <p:cNvPr id="5" name="Picture 4">
            <a:extLst>
              <a:ext uri="{FF2B5EF4-FFF2-40B4-BE49-F238E27FC236}">
                <a16:creationId xmlns:a16="http://schemas.microsoft.com/office/drawing/2014/main" id="{EA5021C7-16E7-4B7D-874B-71BA4A4EC855}"/>
              </a:ext>
            </a:extLst>
          </p:cNvPr>
          <p:cNvPicPr>
            <a:picLocks noChangeAspect="1"/>
          </p:cNvPicPr>
          <p:nvPr/>
        </p:nvPicPr>
        <p:blipFill>
          <a:blip r:embed="rId3"/>
          <a:stretch>
            <a:fillRect/>
          </a:stretch>
        </p:blipFill>
        <p:spPr>
          <a:xfrm>
            <a:off x="4366164" y="53909"/>
            <a:ext cx="3834861" cy="2373323"/>
          </a:xfrm>
          <a:prstGeom prst="rect">
            <a:avLst/>
          </a:prstGeom>
        </p:spPr>
      </p:pic>
      <p:sp>
        <p:nvSpPr>
          <p:cNvPr id="7" name="TextBox 6">
            <a:extLst>
              <a:ext uri="{FF2B5EF4-FFF2-40B4-BE49-F238E27FC236}">
                <a16:creationId xmlns:a16="http://schemas.microsoft.com/office/drawing/2014/main" id="{E12D03A1-A98A-4577-8C93-B162B33BFD5F}"/>
              </a:ext>
            </a:extLst>
          </p:cNvPr>
          <p:cNvSpPr txBox="1"/>
          <p:nvPr/>
        </p:nvSpPr>
        <p:spPr>
          <a:xfrm>
            <a:off x="8429625" y="385763"/>
            <a:ext cx="2071688" cy="230832"/>
          </a:xfrm>
          <a:prstGeom prst="rect">
            <a:avLst/>
          </a:prstGeom>
          <a:noFill/>
        </p:spPr>
        <p:txBody>
          <a:bodyPr wrap="square" rtlCol="0">
            <a:spAutoFit/>
          </a:bodyPr>
          <a:lstStyle/>
          <a:p>
            <a:r>
              <a:rPr lang="en-US" sz="900" dirty="0"/>
              <a:t>UR 0335294 dis 27/6/2024</a:t>
            </a:r>
            <a:endParaRPr lang="en-AU" sz="900" dirty="0"/>
          </a:p>
        </p:txBody>
      </p:sp>
      <p:sp>
        <p:nvSpPr>
          <p:cNvPr id="3" name="Oval 2">
            <a:extLst>
              <a:ext uri="{FF2B5EF4-FFF2-40B4-BE49-F238E27FC236}">
                <a16:creationId xmlns:a16="http://schemas.microsoft.com/office/drawing/2014/main" id="{75BAA94E-6E6A-42E7-AD07-F47E41CA2ADA}"/>
              </a:ext>
            </a:extLst>
          </p:cNvPr>
          <p:cNvSpPr/>
          <p:nvPr/>
        </p:nvSpPr>
        <p:spPr>
          <a:xfrm>
            <a:off x="8722426" y="849086"/>
            <a:ext cx="2671948" cy="16803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LOS = 18</a:t>
            </a:r>
          </a:p>
          <a:p>
            <a:pPr algn="ctr"/>
            <a:r>
              <a:rPr lang="en-US" dirty="0"/>
              <a:t>ALOS = 9.8</a:t>
            </a:r>
          </a:p>
          <a:p>
            <a:pPr algn="ctr"/>
            <a:r>
              <a:rPr lang="en-US" dirty="0"/>
              <a:t>Could we have done better?</a:t>
            </a:r>
            <a:endParaRPr lang="en-AU" dirty="0"/>
          </a:p>
        </p:txBody>
      </p:sp>
    </p:spTree>
    <p:extLst>
      <p:ext uri="{BB962C8B-B14F-4D97-AF65-F5344CB8AC3E}">
        <p14:creationId xmlns:p14="http://schemas.microsoft.com/office/powerpoint/2010/main" val="408582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a:extLst>
              <a:ext uri="{FF2B5EF4-FFF2-40B4-BE49-F238E27FC236}">
                <a16:creationId xmlns:a16="http://schemas.microsoft.com/office/drawing/2014/main" id="{C6B1F76F-B60E-469F-BF58-E86FDC022A40}"/>
              </a:ext>
            </a:extLst>
          </p:cNvPr>
          <p:cNvSpPr txBox="1"/>
          <p:nvPr/>
        </p:nvSpPr>
        <p:spPr>
          <a:xfrm>
            <a:off x="575737" y="4906521"/>
            <a:ext cx="11188346" cy="1569660"/>
          </a:xfrm>
          <a:prstGeom prst="rect">
            <a:avLst/>
          </a:prstGeom>
          <a:noFill/>
          <a:ln w="38100">
            <a:solidFill>
              <a:srgbClr val="0070C0"/>
            </a:solidFill>
          </a:ln>
        </p:spPr>
        <p:txBody>
          <a:bodyPr wrap="square" rtlCol="0">
            <a:spAutoFit/>
          </a:bodyPr>
          <a:lstStyle/>
          <a:p>
            <a:r>
              <a:rPr lang="en-US" sz="1600" b="1" dirty="0"/>
              <a:t>Optimised by:</a:t>
            </a:r>
          </a:p>
          <a:p>
            <a:pPr marL="285750" indent="-285750">
              <a:buFont typeface="Arial" panose="020B0604020202020204" pitchFamily="34" charset="0"/>
              <a:buChar char="•"/>
            </a:pPr>
            <a:r>
              <a:rPr lang="en-US" sz="1600" dirty="0"/>
              <a:t>Specifying anaemia as acute blood loss anaemia DCL = 1</a:t>
            </a:r>
          </a:p>
          <a:p>
            <a:pPr marL="285750" indent="-285750">
              <a:buFont typeface="Arial" panose="020B0604020202020204" pitchFamily="34" charset="0"/>
              <a:buChar char="•"/>
            </a:pPr>
            <a:r>
              <a:rPr lang="en-US" sz="1600" dirty="0"/>
              <a:t>Specifying depression as Mild Depressive Disorder DCL = 1 (or other specified)</a:t>
            </a:r>
          </a:p>
          <a:p>
            <a:pPr marL="285750" indent="-285750">
              <a:buFont typeface="Arial" panose="020B0604020202020204" pitchFamily="34" charset="0"/>
              <a:buChar char="•"/>
            </a:pPr>
            <a:r>
              <a:rPr lang="en-US" sz="1600" dirty="0"/>
              <a:t>Patient required NGT for pseudo-obstruction, if we could say secondary/due to surgery then we add and additional code K91.89 DCL = 1</a:t>
            </a:r>
          </a:p>
          <a:p>
            <a:pPr marL="285750" indent="-285750">
              <a:buFont typeface="Arial" panose="020B0604020202020204" pitchFamily="34" charset="0"/>
              <a:buChar char="•"/>
            </a:pPr>
            <a:r>
              <a:rPr lang="en-US" sz="1600" dirty="0"/>
              <a:t>We have now optimised NWAU!!  Note the average LOS is 18.7 as is our patient’s LOS.</a:t>
            </a:r>
          </a:p>
        </p:txBody>
      </p:sp>
      <p:pic>
        <p:nvPicPr>
          <p:cNvPr id="3" name="Picture 2">
            <a:extLst>
              <a:ext uri="{FF2B5EF4-FFF2-40B4-BE49-F238E27FC236}">
                <a16:creationId xmlns:a16="http://schemas.microsoft.com/office/drawing/2014/main" id="{E2F4BC55-FC4C-4352-9446-14A51F7FF072}"/>
              </a:ext>
            </a:extLst>
          </p:cNvPr>
          <p:cNvPicPr>
            <a:picLocks noChangeAspect="1"/>
          </p:cNvPicPr>
          <p:nvPr/>
        </p:nvPicPr>
        <p:blipFill>
          <a:blip r:embed="rId3"/>
          <a:stretch>
            <a:fillRect/>
          </a:stretch>
        </p:blipFill>
        <p:spPr>
          <a:xfrm>
            <a:off x="443759" y="1890637"/>
            <a:ext cx="6207072" cy="2991360"/>
          </a:xfrm>
          <a:prstGeom prst="rect">
            <a:avLst/>
          </a:prstGeom>
        </p:spPr>
      </p:pic>
      <p:sp>
        <p:nvSpPr>
          <p:cNvPr id="9" name="TextBox 8">
            <a:extLst>
              <a:ext uri="{FF2B5EF4-FFF2-40B4-BE49-F238E27FC236}">
                <a16:creationId xmlns:a16="http://schemas.microsoft.com/office/drawing/2014/main" id="{E5ACDF2A-E11F-481F-806F-8CCB1B9B4226}"/>
              </a:ext>
            </a:extLst>
          </p:cNvPr>
          <p:cNvSpPr txBox="1"/>
          <p:nvPr/>
        </p:nvSpPr>
        <p:spPr>
          <a:xfrm>
            <a:off x="443759" y="0"/>
            <a:ext cx="11071265" cy="748988"/>
          </a:xfrm>
          <a:prstGeom prst="rect">
            <a:avLst/>
          </a:prstGeom>
          <a:noFill/>
        </p:spPr>
        <p:txBody>
          <a:bodyPr wrap="square" rtlCol="0">
            <a:spAutoFit/>
          </a:bodyPr>
          <a:lstStyle/>
          <a:p>
            <a:r>
              <a:rPr lang="en-US" sz="4267" b="1" dirty="0">
                <a:solidFill>
                  <a:srgbClr val="005CB9"/>
                </a:solidFill>
              </a:rPr>
              <a:t>Optimising NWAU and DRG - specificity </a:t>
            </a:r>
            <a:endParaRPr lang="en-AU" sz="4267" b="1" dirty="0">
              <a:solidFill>
                <a:srgbClr val="005CB9"/>
              </a:solidFill>
            </a:endParaRPr>
          </a:p>
        </p:txBody>
      </p:sp>
      <p:pic>
        <p:nvPicPr>
          <p:cNvPr id="7" name="Picture 6">
            <a:extLst>
              <a:ext uri="{FF2B5EF4-FFF2-40B4-BE49-F238E27FC236}">
                <a16:creationId xmlns:a16="http://schemas.microsoft.com/office/drawing/2014/main" id="{00BCDB7A-D17C-46A9-BAC8-34F835771FE5}"/>
              </a:ext>
            </a:extLst>
          </p:cNvPr>
          <p:cNvPicPr>
            <a:picLocks noChangeAspect="1"/>
          </p:cNvPicPr>
          <p:nvPr/>
        </p:nvPicPr>
        <p:blipFill>
          <a:blip r:embed="rId4"/>
          <a:stretch>
            <a:fillRect/>
          </a:stretch>
        </p:blipFill>
        <p:spPr>
          <a:xfrm>
            <a:off x="495299" y="691852"/>
            <a:ext cx="8315325" cy="1209675"/>
          </a:xfrm>
          <a:prstGeom prst="rect">
            <a:avLst/>
          </a:prstGeom>
        </p:spPr>
      </p:pic>
      <p:sp>
        <p:nvSpPr>
          <p:cNvPr id="10" name="TextBox 9">
            <a:extLst>
              <a:ext uri="{FF2B5EF4-FFF2-40B4-BE49-F238E27FC236}">
                <a16:creationId xmlns:a16="http://schemas.microsoft.com/office/drawing/2014/main" id="{1E041910-75C7-4241-B085-F3FD60B7200A}"/>
              </a:ext>
            </a:extLst>
          </p:cNvPr>
          <p:cNvSpPr txBox="1"/>
          <p:nvPr/>
        </p:nvSpPr>
        <p:spPr>
          <a:xfrm>
            <a:off x="6929438" y="2185988"/>
            <a:ext cx="4493418" cy="923330"/>
          </a:xfrm>
          <a:prstGeom prst="rect">
            <a:avLst/>
          </a:prstGeom>
          <a:noFill/>
          <a:ln w="38100">
            <a:solidFill>
              <a:srgbClr val="0070C0"/>
            </a:solidFill>
          </a:ln>
        </p:spPr>
        <p:txBody>
          <a:bodyPr wrap="square" rtlCol="0">
            <a:spAutoFit/>
          </a:bodyPr>
          <a:lstStyle/>
          <a:p>
            <a:r>
              <a:rPr lang="en-US" b="1" dirty="0"/>
              <a:t>NWAU Optimising Team:</a:t>
            </a:r>
          </a:p>
          <a:p>
            <a:pPr marL="285750" indent="-285750">
              <a:buFont typeface="Arial" panose="020B0604020202020204" pitchFamily="34" charset="0"/>
              <a:buChar char="•"/>
            </a:pPr>
            <a:r>
              <a:rPr lang="en-US" dirty="0"/>
              <a:t>CDI Team in real-time</a:t>
            </a:r>
          </a:p>
          <a:p>
            <a:pPr marL="285750" indent="-285750">
              <a:buFont typeface="Arial" panose="020B0604020202020204" pitchFamily="34" charset="0"/>
              <a:buChar char="•"/>
            </a:pPr>
            <a:r>
              <a:rPr lang="en-US" dirty="0"/>
              <a:t>Coding auditors retrospectively</a:t>
            </a:r>
          </a:p>
        </p:txBody>
      </p:sp>
      <p:sp>
        <p:nvSpPr>
          <p:cNvPr id="2" name="Oval 1">
            <a:extLst>
              <a:ext uri="{FF2B5EF4-FFF2-40B4-BE49-F238E27FC236}">
                <a16:creationId xmlns:a16="http://schemas.microsoft.com/office/drawing/2014/main" id="{AADB5BB9-6190-4883-B453-25BDE1D2CE5A}"/>
              </a:ext>
            </a:extLst>
          </p:cNvPr>
          <p:cNvSpPr/>
          <p:nvPr/>
        </p:nvSpPr>
        <p:spPr>
          <a:xfrm>
            <a:off x="7772400" y="3429001"/>
            <a:ext cx="2481943" cy="111731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Double our money!!</a:t>
            </a:r>
            <a:endParaRPr lang="en-AU" dirty="0"/>
          </a:p>
        </p:txBody>
      </p:sp>
    </p:spTree>
    <p:extLst>
      <p:ext uri="{BB962C8B-B14F-4D97-AF65-F5344CB8AC3E}">
        <p14:creationId xmlns:p14="http://schemas.microsoft.com/office/powerpoint/2010/main" val="94401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10058" y="6388321"/>
            <a:ext cx="3219672" cy="356503"/>
          </a:xfrm>
          <a:prstGeom prst="rect">
            <a:avLst/>
          </a:prstGeom>
        </p:spPr>
      </p:pic>
      <p:sp>
        <p:nvSpPr>
          <p:cNvPr id="6" name="TextBox 5"/>
          <p:cNvSpPr txBox="1"/>
          <p:nvPr/>
        </p:nvSpPr>
        <p:spPr>
          <a:xfrm>
            <a:off x="533873" y="1091826"/>
            <a:ext cx="11157862" cy="2554545"/>
          </a:xfrm>
          <a:prstGeom prst="rect">
            <a:avLst/>
          </a:prstGeom>
          <a:noFill/>
        </p:spPr>
        <p:txBody>
          <a:bodyPr wrap="square" rtlCol="0">
            <a:spAutoFit/>
          </a:bodyPr>
          <a:lstStyle/>
          <a:p>
            <a:pPr algn="ctr"/>
            <a:r>
              <a:rPr lang="en-US" sz="8000" b="1" dirty="0">
                <a:solidFill>
                  <a:srgbClr val="005CB9"/>
                </a:solidFill>
              </a:rPr>
              <a:t>CDI Queries</a:t>
            </a:r>
          </a:p>
          <a:p>
            <a:pPr algn="ctr"/>
            <a:r>
              <a:rPr lang="en-US" sz="8000" b="1" dirty="0">
                <a:solidFill>
                  <a:srgbClr val="005CB9"/>
                </a:solidFill>
              </a:rPr>
              <a:t>Feedback </a:t>
            </a:r>
          </a:p>
        </p:txBody>
      </p:sp>
      <p:pic>
        <p:nvPicPr>
          <p:cNvPr id="5" name="Picture 4">
            <a:extLst>
              <a:ext uri="{FF2B5EF4-FFF2-40B4-BE49-F238E27FC236}">
                <a16:creationId xmlns:a16="http://schemas.microsoft.com/office/drawing/2014/main" id="{729BBDE4-EA43-4780-A30E-A9D765F0E0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633" y="6052971"/>
            <a:ext cx="3217390" cy="805029"/>
          </a:xfrm>
          <a:prstGeom prst="rect">
            <a:avLst/>
          </a:prstGeom>
        </p:spPr>
      </p:pic>
    </p:spTree>
    <p:extLst>
      <p:ext uri="{BB962C8B-B14F-4D97-AF65-F5344CB8AC3E}">
        <p14:creationId xmlns:p14="http://schemas.microsoft.com/office/powerpoint/2010/main" val="1684113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0703" y="6447313"/>
            <a:ext cx="2569668" cy="284531"/>
          </a:xfrm>
          <a:prstGeom prst="rect">
            <a:avLst/>
          </a:prstGeom>
        </p:spPr>
      </p:pic>
      <p:sp>
        <p:nvSpPr>
          <p:cNvPr id="6" name="TextBox 5"/>
          <p:cNvSpPr txBox="1"/>
          <p:nvPr/>
        </p:nvSpPr>
        <p:spPr>
          <a:xfrm>
            <a:off x="577848" y="0"/>
            <a:ext cx="11157862" cy="769441"/>
          </a:xfrm>
          <a:prstGeom prst="rect">
            <a:avLst/>
          </a:prstGeom>
          <a:noFill/>
        </p:spPr>
        <p:txBody>
          <a:bodyPr wrap="square" rtlCol="0">
            <a:spAutoFit/>
          </a:bodyPr>
          <a:lstStyle/>
          <a:p>
            <a:r>
              <a:rPr lang="en-AU" sz="4400" b="1" dirty="0">
                <a:solidFill>
                  <a:srgbClr val="005CB9"/>
                </a:solidFill>
              </a:rPr>
              <a:t>CDI Queries via Medtasker</a:t>
            </a:r>
          </a:p>
        </p:txBody>
      </p:sp>
      <p:pic>
        <p:nvPicPr>
          <p:cNvPr id="8" name="Picture 7">
            <a:extLst>
              <a:ext uri="{FF2B5EF4-FFF2-40B4-BE49-F238E27FC236}">
                <a16:creationId xmlns:a16="http://schemas.microsoft.com/office/drawing/2014/main" id="{90FFE945-D6D0-4E56-81C5-0A2287CD5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908" y="6125947"/>
            <a:ext cx="3217390" cy="805029"/>
          </a:xfrm>
          <a:prstGeom prst="rect">
            <a:avLst/>
          </a:prstGeom>
        </p:spPr>
      </p:pic>
      <p:sp>
        <p:nvSpPr>
          <p:cNvPr id="2" name="TextBox 1">
            <a:extLst>
              <a:ext uri="{FF2B5EF4-FFF2-40B4-BE49-F238E27FC236}">
                <a16:creationId xmlns:a16="http://schemas.microsoft.com/office/drawing/2014/main" id="{6D7B86E1-4D75-43E2-A3F3-BDF0A19BD925}"/>
              </a:ext>
            </a:extLst>
          </p:cNvPr>
          <p:cNvSpPr txBox="1"/>
          <p:nvPr/>
        </p:nvSpPr>
        <p:spPr>
          <a:xfrm>
            <a:off x="616908" y="780725"/>
            <a:ext cx="11157862" cy="2585323"/>
          </a:xfrm>
          <a:prstGeom prst="rect">
            <a:avLst/>
          </a:prstGeom>
          <a:noFill/>
          <a:ln w="38100">
            <a:solidFill>
              <a:srgbClr val="005CB9"/>
            </a:solidFill>
          </a:ln>
        </p:spPr>
        <p:txBody>
          <a:bodyPr wrap="square" rtlCol="0">
            <a:spAutoFit/>
          </a:bodyPr>
          <a:lstStyle/>
          <a:p>
            <a:pPr marL="285750" indent="-285750">
              <a:buFont typeface="Arial" panose="020B0604020202020204" pitchFamily="34" charset="0"/>
              <a:buChar char="•"/>
            </a:pPr>
            <a:r>
              <a:rPr lang="en-US" dirty="0"/>
              <a:t>Clinical Documentation Integrity (CDI) program established late 2017/2018.</a:t>
            </a:r>
            <a:endParaRPr lang="en-US" b="1" i="1" dirty="0"/>
          </a:p>
          <a:p>
            <a:pPr marL="285750" indent="-285750">
              <a:buFont typeface="Arial" panose="020B0604020202020204" pitchFamily="34" charset="0"/>
              <a:buChar char="•"/>
            </a:pPr>
            <a:r>
              <a:rPr lang="en-US" dirty="0"/>
              <a:t>Review the clinical documentation in real time and send queries to improve documentation gaps.</a:t>
            </a:r>
          </a:p>
          <a:p>
            <a:pPr marL="285750" indent="-285750">
              <a:buFont typeface="Arial" panose="020B0604020202020204" pitchFamily="34" charset="0"/>
              <a:buChar char="•"/>
            </a:pPr>
            <a:r>
              <a:rPr lang="en-US" dirty="0"/>
              <a:t>Ensure Clinical coders have accurate documentation to code from and ensure optimised reimbursement.</a:t>
            </a:r>
          </a:p>
          <a:p>
            <a:pPr marL="285750" indent="-285750">
              <a:buFont typeface="Arial" panose="020B0604020202020204" pitchFamily="34" charset="0"/>
              <a:buChar char="•"/>
            </a:pPr>
            <a:r>
              <a:rPr lang="en-US" dirty="0"/>
              <a:t>Drop in response rate from March – May – likely due to </a:t>
            </a:r>
            <a:r>
              <a:rPr lang="en-US" dirty="0" err="1"/>
              <a:t>PDx</a:t>
            </a:r>
            <a:r>
              <a:rPr lang="en-US" dirty="0"/>
              <a:t> queries.</a:t>
            </a:r>
          </a:p>
          <a:p>
            <a:pPr marL="285750" indent="-285750">
              <a:buFont typeface="Arial" panose="020B0604020202020204" pitchFamily="34" charset="0"/>
              <a:buChar char="•"/>
            </a:pPr>
            <a:r>
              <a:rPr lang="en-US" dirty="0"/>
              <a:t>Improved again in June 2024.</a:t>
            </a:r>
          </a:p>
          <a:p>
            <a:pPr marL="285750" indent="-285750">
              <a:buFont typeface="Arial" panose="020B0604020202020204" pitchFamily="34" charset="0"/>
              <a:buChar char="•"/>
            </a:pPr>
            <a:r>
              <a:rPr lang="en-US" dirty="0"/>
              <a:t>Comment in Medtasker to let us know where you have documented the response or when you have done it.</a:t>
            </a:r>
          </a:p>
          <a:p>
            <a:pPr marL="285750" indent="-285750">
              <a:buFont typeface="Arial" panose="020B0604020202020204" pitchFamily="34" charset="0"/>
              <a:buChar char="•"/>
            </a:pPr>
            <a:r>
              <a:rPr lang="en-US" dirty="0"/>
              <a:t>Please don’t leave blank. Important to action requests. </a:t>
            </a:r>
          </a:p>
          <a:p>
            <a:pPr marL="285750" indent="-285750">
              <a:buFont typeface="Arial" panose="020B0604020202020204" pitchFamily="34" charset="0"/>
              <a:buChar char="•"/>
            </a:pPr>
            <a:r>
              <a:rPr lang="en-US" dirty="0"/>
              <a:t>Feel free to ask questions via Medtasker or tell us that you disagree etc.  Good communication </a:t>
            </a:r>
            <a:r>
              <a:rPr lang="en-US" dirty="0">
                <a:sym typeface="Wingdings" panose="05000000000000000000" pitchFamily="2" charset="2"/>
              </a:rPr>
              <a:t></a:t>
            </a:r>
            <a:endParaRPr lang="en-US" dirty="0"/>
          </a:p>
          <a:p>
            <a:pPr marL="285750" indent="-285750">
              <a:buFont typeface="Arial" panose="020B0604020202020204" pitchFamily="34" charset="0"/>
              <a:buChar char="•"/>
            </a:pPr>
            <a:r>
              <a:rPr lang="en-US" dirty="0"/>
              <a:t>Coffee cards to acknowledge good documenters!</a:t>
            </a:r>
          </a:p>
        </p:txBody>
      </p:sp>
      <p:pic>
        <p:nvPicPr>
          <p:cNvPr id="5" name="Picture 4">
            <a:extLst>
              <a:ext uri="{FF2B5EF4-FFF2-40B4-BE49-F238E27FC236}">
                <a16:creationId xmlns:a16="http://schemas.microsoft.com/office/drawing/2014/main" id="{47D62C2B-938D-4F44-94E8-9AC01DA4E555}"/>
              </a:ext>
            </a:extLst>
          </p:cNvPr>
          <p:cNvPicPr>
            <a:picLocks noChangeAspect="1"/>
          </p:cNvPicPr>
          <p:nvPr/>
        </p:nvPicPr>
        <p:blipFill>
          <a:blip r:embed="rId4"/>
          <a:stretch>
            <a:fillRect/>
          </a:stretch>
        </p:blipFill>
        <p:spPr>
          <a:xfrm>
            <a:off x="577848" y="3429000"/>
            <a:ext cx="11294378" cy="2825396"/>
          </a:xfrm>
          <a:prstGeom prst="rect">
            <a:avLst/>
          </a:prstGeom>
        </p:spPr>
      </p:pic>
    </p:spTree>
    <p:extLst>
      <p:ext uri="{BB962C8B-B14F-4D97-AF65-F5344CB8AC3E}">
        <p14:creationId xmlns:p14="http://schemas.microsoft.com/office/powerpoint/2010/main" val="4024832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0703" y="6447313"/>
            <a:ext cx="2569668" cy="284531"/>
          </a:xfrm>
          <a:prstGeom prst="rect">
            <a:avLst/>
          </a:prstGeom>
        </p:spPr>
      </p:pic>
      <p:sp>
        <p:nvSpPr>
          <p:cNvPr id="6" name="TextBox 5"/>
          <p:cNvSpPr txBox="1"/>
          <p:nvPr/>
        </p:nvSpPr>
        <p:spPr>
          <a:xfrm>
            <a:off x="517069" y="0"/>
            <a:ext cx="11157862" cy="769441"/>
          </a:xfrm>
          <a:prstGeom prst="rect">
            <a:avLst/>
          </a:prstGeom>
          <a:noFill/>
        </p:spPr>
        <p:txBody>
          <a:bodyPr wrap="square" rtlCol="0">
            <a:spAutoFit/>
          </a:bodyPr>
          <a:lstStyle/>
          <a:p>
            <a:r>
              <a:rPr lang="en-AU" sz="4400" b="1" dirty="0">
                <a:solidFill>
                  <a:srgbClr val="005CB9"/>
                </a:solidFill>
              </a:rPr>
              <a:t>Frequently asked Query Types</a:t>
            </a:r>
          </a:p>
        </p:txBody>
      </p:sp>
      <p:pic>
        <p:nvPicPr>
          <p:cNvPr id="8" name="Picture 7">
            <a:extLst>
              <a:ext uri="{FF2B5EF4-FFF2-40B4-BE49-F238E27FC236}">
                <a16:creationId xmlns:a16="http://schemas.microsoft.com/office/drawing/2014/main" id="{90FFE945-D6D0-4E56-81C5-0A2287CD5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908" y="6125947"/>
            <a:ext cx="3217390" cy="805029"/>
          </a:xfrm>
          <a:prstGeom prst="rect">
            <a:avLst/>
          </a:prstGeom>
        </p:spPr>
      </p:pic>
      <p:pic>
        <p:nvPicPr>
          <p:cNvPr id="5" name="Picture 4">
            <a:extLst>
              <a:ext uri="{FF2B5EF4-FFF2-40B4-BE49-F238E27FC236}">
                <a16:creationId xmlns:a16="http://schemas.microsoft.com/office/drawing/2014/main" id="{01E6886B-688D-4E48-80D7-311375962A2A}"/>
              </a:ext>
            </a:extLst>
          </p:cNvPr>
          <p:cNvPicPr>
            <a:picLocks noChangeAspect="1"/>
          </p:cNvPicPr>
          <p:nvPr/>
        </p:nvPicPr>
        <p:blipFill>
          <a:blip r:embed="rId4"/>
          <a:stretch>
            <a:fillRect/>
          </a:stretch>
        </p:blipFill>
        <p:spPr>
          <a:xfrm>
            <a:off x="329513" y="1416674"/>
            <a:ext cx="6761983" cy="3104992"/>
          </a:xfrm>
          <a:prstGeom prst="rect">
            <a:avLst/>
          </a:prstGeom>
        </p:spPr>
      </p:pic>
      <p:sp>
        <p:nvSpPr>
          <p:cNvPr id="9" name="TextBox 8">
            <a:extLst>
              <a:ext uri="{FF2B5EF4-FFF2-40B4-BE49-F238E27FC236}">
                <a16:creationId xmlns:a16="http://schemas.microsoft.com/office/drawing/2014/main" id="{E26B9729-7E04-4F5F-8CF0-B1282231BF8A}"/>
              </a:ext>
            </a:extLst>
          </p:cNvPr>
          <p:cNvSpPr txBox="1"/>
          <p:nvPr/>
        </p:nvSpPr>
        <p:spPr>
          <a:xfrm>
            <a:off x="7195199" y="769441"/>
            <a:ext cx="4750724" cy="4801314"/>
          </a:xfrm>
          <a:prstGeom prst="rect">
            <a:avLst/>
          </a:prstGeom>
          <a:noFill/>
          <a:ln w="38100">
            <a:solidFill>
              <a:srgbClr val="0070C0"/>
            </a:solidFill>
          </a:ln>
        </p:spPr>
        <p:txBody>
          <a:bodyPr wrap="square" rtlCol="0">
            <a:spAutoFit/>
          </a:bodyPr>
          <a:lstStyle/>
          <a:p>
            <a:r>
              <a:rPr lang="en-US" b="1" dirty="0" err="1">
                <a:solidFill>
                  <a:srgbClr val="00B050"/>
                </a:solidFill>
              </a:rPr>
              <a:t>Pdx</a:t>
            </a:r>
            <a:r>
              <a:rPr lang="en-US" dirty="0"/>
              <a:t> – blank in EMR DCS</a:t>
            </a:r>
          </a:p>
          <a:p>
            <a:r>
              <a:rPr lang="en-US" b="1" dirty="0" err="1">
                <a:solidFill>
                  <a:srgbClr val="00B050"/>
                </a:solidFill>
              </a:rPr>
              <a:t>Pdx</a:t>
            </a:r>
            <a:r>
              <a:rPr lang="en-US" dirty="0"/>
              <a:t> – advise what to place as </a:t>
            </a:r>
            <a:r>
              <a:rPr lang="en-US" dirty="0" err="1"/>
              <a:t>Pdx</a:t>
            </a:r>
            <a:endParaRPr lang="en-US" dirty="0"/>
          </a:p>
          <a:p>
            <a:endParaRPr lang="en-US" dirty="0"/>
          </a:p>
          <a:p>
            <a:r>
              <a:rPr lang="en-US" b="1" dirty="0">
                <a:solidFill>
                  <a:srgbClr val="00B050"/>
                </a:solidFill>
              </a:rPr>
              <a:t>Pneumonia</a:t>
            </a:r>
            <a:r>
              <a:rPr lang="en-US" dirty="0"/>
              <a:t> – bacterial</a:t>
            </a:r>
          </a:p>
          <a:p>
            <a:endParaRPr lang="en-US" dirty="0"/>
          </a:p>
          <a:p>
            <a:r>
              <a:rPr lang="en-US" b="1" dirty="0">
                <a:solidFill>
                  <a:srgbClr val="00B050"/>
                </a:solidFill>
              </a:rPr>
              <a:t>Electrolyte disturbances </a:t>
            </a:r>
            <a:r>
              <a:rPr lang="en-US" dirty="0"/>
              <a:t>– Mg deficiency</a:t>
            </a:r>
          </a:p>
          <a:p>
            <a:endParaRPr lang="en-US" dirty="0"/>
          </a:p>
          <a:p>
            <a:r>
              <a:rPr lang="en-US" b="1" dirty="0">
                <a:solidFill>
                  <a:srgbClr val="00B050"/>
                </a:solidFill>
              </a:rPr>
              <a:t>Adhesions</a:t>
            </a:r>
            <a:r>
              <a:rPr lang="en-US" dirty="0"/>
              <a:t> – were they divided</a:t>
            </a:r>
          </a:p>
          <a:p>
            <a:r>
              <a:rPr lang="en-US" b="1" dirty="0">
                <a:solidFill>
                  <a:srgbClr val="00B050"/>
                </a:solidFill>
              </a:rPr>
              <a:t>Adhesions</a:t>
            </a:r>
            <a:r>
              <a:rPr lang="en-US" dirty="0"/>
              <a:t> – are they due to previous surgery</a:t>
            </a:r>
          </a:p>
          <a:p>
            <a:endParaRPr lang="en-US" dirty="0"/>
          </a:p>
          <a:p>
            <a:r>
              <a:rPr lang="en-US" b="1" dirty="0">
                <a:solidFill>
                  <a:srgbClr val="00B050"/>
                </a:solidFill>
              </a:rPr>
              <a:t>On b/g of </a:t>
            </a:r>
            <a:r>
              <a:rPr lang="en-US" dirty="0"/>
              <a:t>– replace with “due to” or “2’ to” to make a causative link, aetiology</a:t>
            </a:r>
          </a:p>
          <a:p>
            <a:endParaRPr lang="en-US" dirty="0"/>
          </a:p>
          <a:p>
            <a:r>
              <a:rPr lang="en-US" b="1" dirty="0">
                <a:solidFill>
                  <a:srgbClr val="00B050"/>
                </a:solidFill>
              </a:rPr>
              <a:t>Dehydration</a:t>
            </a:r>
            <a:r>
              <a:rPr lang="en-US" dirty="0"/>
              <a:t> – dry MM – IVT, pre-renal AKI </a:t>
            </a:r>
            <a:r>
              <a:rPr lang="en-US" dirty="0" err="1"/>
              <a:t>etc</a:t>
            </a:r>
            <a:endParaRPr lang="en-US" dirty="0"/>
          </a:p>
          <a:p>
            <a:endParaRPr lang="en-US" dirty="0"/>
          </a:p>
          <a:p>
            <a:r>
              <a:rPr lang="en-US" b="1" dirty="0">
                <a:solidFill>
                  <a:srgbClr val="00B050"/>
                </a:solidFill>
              </a:rPr>
              <a:t>Dx without a link to plan </a:t>
            </a:r>
            <a:r>
              <a:rPr lang="en-US" dirty="0"/>
              <a:t>– coders need this otherwise cannot be coded</a:t>
            </a:r>
            <a:endParaRPr lang="en-AU" dirty="0"/>
          </a:p>
        </p:txBody>
      </p:sp>
    </p:spTree>
    <p:extLst>
      <p:ext uri="{BB962C8B-B14F-4D97-AF65-F5344CB8AC3E}">
        <p14:creationId xmlns:p14="http://schemas.microsoft.com/office/powerpoint/2010/main" val="388374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0703" y="6447313"/>
            <a:ext cx="2569668" cy="284531"/>
          </a:xfrm>
          <a:prstGeom prst="rect">
            <a:avLst/>
          </a:prstGeom>
        </p:spPr>
      </p:pic>
      <p:sp>
        <p:nvSpPr>
          <p:cNvPr id="6" name="TextBox 5"/>
          <p:cNvSpPr txBox="1"/>
          <p:nvPr/>
        </p:nvSpPr>
        <p:spPr>
          <a:xfrm>
            <a:off x="517069" y="0"/>
            <a:ext cx="11157862" cy="707886"/>
          </a:xfrm>
          <a:prstGeom prst="rect">
            <a:avLst/>
          </a:prstGeom>
          <a:noFill/>
        </p:spPr>
        <p:txBody>
          <a:bodyPr wrap="square" rtlCol="0">
            <a:spAutoFit/>
          </a:bodyPr>
          <a:lstStyle/>
          <a:p>
            <a:r>
              <a:rPr lang="en-AU" sz="4000" b="1" dirty="0">
                <a:solidFill>
                  <a:srgbClr val="005CB9"/>
                </a:solidFill>
              </a:rPr>
              <a:t>CDI Queries not answered </a:t>
            </a:r>
            <a:r>
              <a:rPr lang="en-AU" sz="3600" b="1" dirty="0">
                <a:solidFill>
                  <a:srgbClr val="005CB9"/>
                </a:solidFill>
              </a:rPr>
              <a:t>– consequences scenario 1 </a:t>
            </a:r>
          </a:p>
        </p:txBody>
      </p:sp>
      <p:pic>
        <p:nvPicPr>
          <p:cNvPr id="8" name="Picture 7">
            <a:extLst>
              <a:ext uri="{FF2B5EF4-FFF2-40B4-BE49-F238E27FC236}">
                <a16:creationId xmlns:a16="http://schemas.microsoft.com/office/drawing/2014/main" id="{90FFE945-D6D0-4E56-81C5-0A2287CD5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908" y="6125947"/>
            <a:ext cx="3217390" cy="805029"/>
          </a:xfrm>
          <a:prstGeom prst="rect">
            <a:avLst/>
          </a:prstGeom>
        </p:spPr>
      </p:pic>
      <p:sp>
        <p:nvSpPr>
          <p:cNvPr id="5" name="Speech Bubble: Rectangle with Corners Rounded 4">
            <a:extLst>
              <a:ext uri="{FF2B5EF4-FFF2-40B4-BE49-F238E27FC236}">
                <a16:creationId xmlns:a16="http://schemas.microsoft.com/office/drawing/2014/main" id="{5E7FFC5B-F075-417D-A20A-6D6F043905A0}"/>
              </a:ext>
            </a:extLst>
          </p:cNvPr>
          <p:cNvSpPr/>
          <p:nvPr/>
        </p:nvSpPr>
        <p:spPr>
          <a:xfrm>
            <a:off x="696607" y="889224"/>
            <a:ext cx="4703026" cy="260818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t>Hi Joe, I have a documentation query for you: 1. The admit progress note 6/5 has documented </a:t>
            </a:r>
            <a:r>
              <a:rPr lang="en-AU" sz="1600" dirty="0" err="1"/>
              <a:t>pt</a:t>
            </a:r>
            <a:r>
              <a:rPr lang="en-AU" sz="1600" dirty="0"/>
              <a:t> had Dry mucous membranes ++, increased skin turgor/low urine output and was started on IV fluids, which continued on the ward. Can you clarify if the </a:t>
            </a:r>
            <a:r>
              <a:rPr lang="en-AU" sz="1600" dirty="0" err="1"/>
              <a:t>pt</a:t>
            </a:r>
            <a:r>
              <a:rPr lang="en-AU" sz="1600" dirty="0"/>
              <a:t> was managed for dehydration as well? If so pls list as an additional issue on the d/c summary and link to the management. Thanks for your time CDS</a:t>
            </a:r>
          </a:p>
        </p:txBody>
      </p:sp>
      <p:sp>
        <p:nvSpPr>
          <p:cNvPr id="9" name="Speech Bubble: Rectangle with Corners Rounded 8">
            <a:extLst>
              <a:ext uri="{FF2B5EF4-FFF2-40B4-BE49-F238E27FC236}">
                <a16:creationId xmlns:a16="http://schemas.microsoft.com/office/drawing/2014/main" id="{CE0AA629-E0C6-488A-8B54-CE7861E0305F}"/>
              </a:ext>
            </a:extLst>
          </p:cNvPr>
          <p:cNvSpPr/>
          <p:nvPr/>
        </p:nvSpPr>
        <p:spPr>
          <a:xfrm>
            <a:off x="5746705" y="1431670"/>
            <a:ext cx="3036876" cy="139496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t>Joe: "yes was just secondary to her gastro, </a:t>
            </a:r>
            <a:r>
              <a:rPr lang="en-AU" sz="1600" dirty="0" err="1"/>
              <a:t>i</a:t>
            </a:r>
            <a:r>
              <a:rPr lang="en-AU" sz="1600" dirty="0"/>
              <a:t> can change if needed"; CDS: "thanks that would be great" </a:t>
            </a:r>
          </a:p>
        </p:txBody>
      </p:sp>
      <p:sp>
        <p:nvSpPr>
          <p:cNvPr id="12" name="Flowchart: Process 11">
            <a:extLst>
              <a:ext uri="{FF2B5EF4-FFF2-40B4-BE49-F238E27FC236}">
                <a16:creationId xmlns:a16="http://schemas.microsoft.com/office/drawing/2014/main" id="{AB777543-D49D-4CB4-9A0C-6EB121874208}"/>
              </a:ext>
            </a:extLst>
          </p:cNvPr>
          <p:cNvSpPr/>
          <p:nvPr/>
        </p:nvSpPr>
        <p:spPr>
          <a:xfrm>
            <a:off x="9150674" y="1268146"/>
            <a:ext cx="2676456" cy="1768730"/>
          </a:xfrm>
          <a:prstGeom prst="flowChart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EMR Checked for documentation of dehydration or volume depletion</a:t>
            </a:r>
            <a:endParaRPr lang="en-AU" dirty="0"/>
          </a:p>
        </p:txBody>
      </p:sp>
      <p:sp>
        <p:nvSpPr>
          <p:cNvPr id="13" name="Multiply 11">
            <a:extLst>
              <a:ext uri="{FF2B5EF4-FFF2-40B4-BE49-F238E27FC236}">
                <a16:creationId xmlns:a16="http://schemas.microsoft.com/office/drawing/2014/main" id="{AE8F4CEB-50D7-429D-9815-0DA4CD64BBCA}"/>
              </a:ext>
            </a:extLst>
          </p:cNvPr>
          <p:cNvSpPr/>
          <p:nvPr/>
        </p:nvSpPr>
        <p:spPr>
          <a:xfrm>
            <a:off x="10306867" y="2775543"/>
            <a:ext cx="457915" cy="52266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91" dirty="0"/>
          </a:p>
        </p:txBody>
      </p:sp>
      <p:sp>
        <p:nvSpPr>
          <p:cNvPr id="14" name="TextBox 13">
            <a:extLst>
              <a:ext uri="{FF2B5EF4-FFF2-40B4-BE49-F238E27FC236}">
                <a16:creationId xmlns:a16="http://schemas.microsoft.com/office/drawing/2014/main" id="{5AC3CA4F-1ED5-43E4-AC30-BB73A9F2B055}"/>
              </a:ext>
            </a:extLst>
          </p:cNvPr>
          <p:cNvSpPr txBox="1"/>
          <p:nvPr/>
        </p:nvSpPr>
        <p:spPr>
          <a:xfrm>
            <a:off x="800935" y="4041764"/>
            <a:ext cx="4098113" cy="646331"/>
          </a:xfrm>
          <a:prstGeom prst="rect">
            <a:avLst/>
          </a:prstGeom>
          <a:noFill/>
          <a:ln w="38100">
            <a:solidFill>
              <a:schemeClr val="tx1"/>
            </a:solidFill>
          </a:ln>
        </p:spPr>
        <p:txBody>
          <a:bodyPr wrap="square" rtlCol="0">
            <a:spAutoFit/>
          </a:bodyPr>
          <a:lstStyle/>
          <a:p>
            <a:r>
              <a:rPr lang="en-US" dirty="0"/>
              <a:t>A08.4 Viral gastro</a:t>
            </a:r>
          </a:p>
          <a:p>
            <a:r>
              <a:rPr lang="en-US" dirty="0">
                <a:solidFill>
                  <a:srgbClr val="FF0000"/>
                </a:solidFill>
              </a:rPr>
              <a:t>$1,068.96</a:t>
            </a:r>
            <a:endParaRPr lang="en-AU" dirty="0">
              <a:solidFill>
                <a:srgbClr val="FF0000"/>
              </a:solidFill>
            </a:endParaRPr>
          </a:p>
        </p:txBody>
      </p:sp>
      <p:sp>
        <p:nvSpPr>
          <p:cNvPr id="15" name="TextBox 14">
            <a:extLst>
              <a:ext uri="{FF2B5EF4-FFF2-40B4-BE49-F238E27FC236}">
                <a16:creationId xmlns:a16="http://schemas.microsoft.com/office/drawing/2014/main" id="{D8F389F4-B612-41F1-BF53-2A3A38087D58}"/>
              </a:ext>
            </a:extLst>
          </p:cNvPr>
          <p:cNvSpPr txBox="1"/>
          <p:nvPr/>
        </p:nvSpPr>
        <p:spPr>
          <a:xfrm>
            <a:off x="5352836" y="4031371"/>
            <a:ext cx="4098113" cy="923330"/>
          </a:xfrm>
          <a:prstGeom prst="rect">
            <a:avLst/>
          </a:prstGeom>
          <a:noFill/>
          <a:ln w="38100">
            <a:solidFill>
              <a:schemeClr val="tx1"/>
            </a:solidFill>
          </a:ln>
        </p:spPr>
        <p:txBody>
          <a:bodyPr wrap="square" rtlCol="0">
            <a:spAutoFit/>
          </a:bodyPr>
          <a:lstStyle/>
          <a:p>
            <a:r>
              <a:rPr lang="en-US" dirty="0"/>
              <a:t>A08.4 Viral gastro</a:t>
            </a:r>
          </a:p>
          <a:p>
            <a:r>
              <a:rPr lang="en-US" dirty="0"/>
              <a:t>E86 Dehydration</a:t>
            </a:r>
          </a:p>
          <a:p>
            <a:r>
              <a:rPr lang="en-US" dirty="0">
                <a:solidFill>
                  <a:srgbClr val="00B050"/>
                </a:solidFill>
              </a:rPr>
              <a:t>$3,642.37</a:t>
            </a:r>
            <a:endParaRPr lang="en-AU" dirty="0">
              <a:solidFill>
                <a:srgbClr val="00B050"/>
              </a:solidFill>
            </a:endParaRPr>
          </a:p>
        </p:txBody>
      </p:sp>
      <p:sp>
        <p:nvSpPr>
          <p:cNvPr id="16" name="TextBox 15">
            <a:extLst>
              <a:ext uri="{FF2B5EF4-FFF2-40B4-BE49-F238E27FC236}">
                <a16:creationId xmlns:a16="http://schemas.microsoft.com/office/drawing/2014/main" id="{578D1150-514D-42F4-915B-A3D93B3EEC7A}"/>
              </a:ext>
            </a:extLst>
          </p:cNvPr>
          <p:cNvSpPr txBox="1"/>
          <p:nvPr/>
        </p:nvSpPr>
        <p:spPr>
          <a:xfrm>
            <a:off x="819217" y="5089872"/>
            <a:ext cx="11007913" cy="1200329"/>
          </a:xfrm>
          <a:prstGeom prst="rect">
            <a:avLst/>
          </a:prstGeom>
          <a:noFill/>
          <a:ln w="38100">
            <a:solidFill>
              <a:srgbClr val="005CB9"/>
            </a:solidFill>
          </a:ln>
        </p:spPr>
        <p:txBody>
          <a:bodyPr wrap="square" rtlCol="0">
            <a:spAutoFit/>
          </a:bodyPr>
          <a:lstStyle/>
          <a:p>
            <a:r>
              <a:rPr lang="en-US" dirty="0"/>
              <a:t>Picked up on audit report most of the time</a:t>
            </a:r>
          </a:p>
          <a:p>
            <a:r>
              <a:rPr lang="en-US" dirty="0"/>
              <a:t>Auditor sends a retro query (months later)</a:t>
            </a:r>
          </a:p>
          <a:p>
            <a:r>
              <a:rPr lang="en-US" dirty="0"/>
              <a:t>Await response from clinician before we make the change and optimise NWAU</a:t>
            </a:r>
          </a:p>
          <a:p>
            <a:r>
              <a:rPr lang="en-US" dirty="0"/>
              <a:t>CDI aims at getting it right the first time </a:t>
            </a:r>
            <a:r>
              <a:rPr lang="en-US" dirty="0">
                <a:sym typeface="Wingdings" panose="05000000000000000000" pitchFamily="2" charset="2"/>
              </a:rPr>
              <a:t></a:t>
            </a:r>
            <a:endParaRPr lang="en-AU" dirty="0"/>
          </a:p>
        </p:txBody>
      </p:sp>
    </p:spTree>
    <p:extLst>
      <p:ext uri="{BB962C8B-B14F-4D97-AF65-F5344CB8AC3E}">
        <p14:creationId xmlns:p14="http://schemas.microsoft.com/office/powerpoint/2010/main" val="405594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0703" y="6447313"/>
            <a:ext cx="2569668" cy="284531"/>
          </a:xfrm>
          <a:prstGeom prst="rect">
            <a:avLst/>
          </a:prstGeom>
        </p:spPr>
      </p:pic>
      <p:sp>
        <p:nvSpPr>
          <p:cNvPr id="6" name="TextBox 5"/>
          <p:cNvSpPr txBox="1"/>
          <p:nvPr/>
        </p:nvSpPr>
        <p:spPr>
          <a:xfrm>
            <a:off x="517069" y="0"/>
            <a:ext cx="11157862" cy="707886"/>
          </a:xfrm>
          <a:prstGeom prst="rect">
            <a:avLst/>
          </a:prstGeom>
          <a:noFill/>
        </p:spPr>
        <p:txBody>
          <a:bodyPr wrap="square" rtlCol="0">
            <a:spAutoFit/>
          </a:bodyPr>
          <a:lstStyle/>
          <a:p>
            <a:r>
              <a:rPr lang="en-AU" sz="4000" b="1" dirty="0">
                <a:solidFill>
                  <a:srgbClr val="005CB9"/>
                </a:solidFill>
              </a:rPr>
              <a:t>CDI Queries not answered </a:t>
            </a:r>
            <a:r>
              <a:rPr lang="en-AU" sz="3600" b="1" dirty="0">
                <a:solidFill>
                  <a:srgbClr val="005CB9"/>
                </a:solidFill>
              </a:rPr>
              <a:t>– consequences scenario 2 </a:t>
            </a:r>
          </a:p>
        </p:txBody>
      </p:sp>
      <p:pic>
        <p:nvPicPr>
          <p:cNvPr id="8" name="Picture 7">
            <a:extLst>
              <a:ext uri="{FF2B5EF4-FFF2-40B4-BE49-F238E27FC236}">
                <a16:creationId xmlns:a16="http://schemas.microsoft.com/office/drawing/2014/main" id="{90FFE945-D6D0-4E56-81C5-0A2287CD5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908" y="6125947"/>
            <a:ext cx="3217390" cy="805029"/>
          </a:xfrm>
          <a:prstGeom prst="rect">
            <a:avLst/>
          </a:prstGeom>
        </p:spPr>
      </p:pic>
      <p:sp>
        <p:nvSpPr>
          <p:cNvPr id="5" name="Speech Bubble: Rectangle with Corners Rounded 4">
            <a:extLst>
              <a:ext uri="{FF2B5EF4-FFF2-40B4-BE49-F238E27FC236}">
                <a16:creationId xmlns:a16="http://schemas.microsoft.com/office/drawing/2014/main" id="{5E7FFC5B-F075-417D-A20A-6D6F043905A0}"/>
              </a:ext>
            </a:extLst>
          </p:cNvPr>
          <p:cNvSpPr/>
          <p:nvPr/>
        </p:nvSpPr>
        <p:spPr>
          <a:xfrm>
            <a:off x="696607" y="889224"/>
            <a:ext cx="4703026" cy="260818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t>Hi Joe, I have a documentation query for you: 1. The admit progress note 6/5 has documented </a:t>
            </a:r>
            <a:r>
              <a:rPr lang="en-AU" sz="1600" dirty="0" err="1"/>
              <a:t>pt</a:t>
            </a:r>
            <a:r>
              <a:rPr lang="en-AU" sz="1600" dirty="0"/>
              <a:t> had Dry mucous membranes ++, increased skin turgor/low urine output and was started on IV fluids, which continued on the ward. Can you clarify if the </a:t>
            </a:r>
            <a:r>
              <a:rPr lang="en-AU" sz="1600" dirty="0" err="1"/>
              <a:t>pt</a:t>
            </a:r>
            <a:r>
              <a:rPr lang="en-AU" sz="1600" dirty="0"/>
              <a:t> was managed for dehydration as well? If so pls list as an additional issue on the d/c summary and link to the management. Thanks for your time CDS</a:t>
            </a:r>
          </a:p>
        </p:txBody>
      </p:sp>
      <p:sp>
        <p:nvSpPr>
          <p:cNvPr id="9" name="Speech Bubble: Rectangle with Corners Rounded 8">
            <a:extLst>
              <a:ext uri="{FF2B5EF4-FFF2-40B4-BE49-F238E27FC236}">
                <a16:creationId xmlns:a16="http://schemas.microsoft.com/office/drawing/2014/main" id="{CE0AA629-E0C6-488A-8B54-CE7861E0305F}"/>
              </a:ext>
            </a:extLst>
          </p:cNvPr>
          <p:cNvSpPr/>
          <p:nvPr/>
        </p:nvSpPr>
        <p:spPr>
          <a:xfrm>
            <a:off x="5574328" y="1412390"/>
            <a:ext cx="3036876" cy="139496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t>Joe: "yes was just secondary to her gastro, </a:t>
            </a:r>
            <a:r>
              <a:rPr lang="en-AU" sz="1600" dirty="0" err="1"/>
              <a:t>i</a:t>
            </a:r>
            <a:r>
              <a:rPr lang="en-AU" sz="1600" dirty="0"/>
              <a:t> can change if needed"; CDS: "thanks that would be great" </a:t>
            </a:r>
          </a:p>
        </p:txBody>
      </p:sp>
      <p:sp>
        <p:nvSpPr>
          <p:cNvPr id="12" name="Flowchart: Process 11">
            <a:extLst>
              <a:ext uri="{FF2B5EF4-FFF2-40B4-BE49-F238E27FC236}">
                <a16:creationId xmlns:a16="http://schemas.microsoft.com/office/drawing/2014/main" id="{AB777543-D49D-4CB4-9A0C-6EB121874208}"/>
              </a:ext>
            </a:extLst>
          </p:cNvPr>
          <p:cNvSpPr/>
          <p:nvPr/>
        </p:nvSpPr>
        <p:spPr>
          <a:xfrm>
            <a:off x="8902175" y="1109663"/>
            <a:ext cx="2924955" cy="2102073"/>
          </a:xfrm>
          <a:prstGeom prst="flowChart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EMR Checked for documentation of dehydration or volume depletion and only found in Problem list as refresh of discharge summary not done</a:t>
            </a:r>
            <a:endParaRPr lang="en-AU" dirty="0"/>
          </a:p>
        </p:txBody>
      </p:sp>
      <p:sp>
        <p:nvSpPr>
          <p:cNvPr id="14" name="TextBox 13">
            <a:extLst>
              <a:ext uri="{FF2B5EF4-FFF2-40B4-BE49-F238E27FC236}">
                <a16:creationId xmlns:a16="http://schemas.microsoft.com/office/drawing/2014/main" id="{5AC3CA4F-1ED5-43E4-AC30-BB73A9F2B055}"/>
              </a:ext>
            </a:extLst>
          </p:cNvPr>
          <p:cNvSpPr txBox="1"/>
          <p:nvPr/>
        </p:nvSpPr>
        <p:spPr>
          <a:xfrm>
            <a:off x="800935" y="4041764"/>
            <a:ext cx="4098113" cy="646331"/>
          </a:xfrm>
          <a:prstGeom prst="rect">
            <a:avLst/>
          </a:prstGeom>
          <a:noFill/>
          <a:ln w="38100">
            <a:solidFill>
              <a:schemeClr val="tx1"/>
            </a:solidFill>
          </a:ln>
        </p:spPr>
        <p:txBody>
          <a:bodyPr wrap="square" rtlCol="0">
            <a:spAutoFit/>
          </a:bodyPr>
          <a:lstStyle/>
          <a:p>
            <a:r>
              <a:rPr lang="en-US" dirty="0"/>
              <a:t>A08.4 Viral gastro</a:t>
            </a:r>
          </a:p>
          <a:p>
            <a:r>
              <a:rPr lang="en-US" dirty="0">
                <a:solidFill>
                  <a:srgbClr val="FF0000"/>
                </a:solidFill>
              </a:rPr>
              <a:t>$1,068.96</a:t>
            </a:r>
            <a:endParaRPr lang="en-AU" dirty="0">
              <a:solidFill>
                <a:srgbClr val="FF0000"/>
              </a:solidFill>
            </a:endParaRPr>
          </a:p>
        </p:txBody>
      </p:sp>
      <p:sp>
        <p:nvSpPr>
          <p:cNvPr id="15" name="TextBox 14">
            <a:extLst>
              <a:ext uri="{FF2B5EF4-FFF2-40B4-BE49-F238E27FC236}">
                <a16:creationId xmlns:a16="http://schemas.microsoft.com/office/drawing/2014/main" id="{D8F389F4-B612-41F1-BF53-2A3A38087D58}"/>
              </a:ext>
            </a:extLst>
          </p:cNvPr>
          <p:cNvSpPr txBox="1"/>
          <p:nvPr/>
        </p:nvSpPr>
        <p:spPr>
          <a:xfrm>
            <a:off x="5352836" y="4031371"/>
            <a:ext cx="4098113" cy="923330"/>
          </a:xfrm>
          <a:prstGeom prst="rect">
            <a:avLst/>
          </a:prstGeom>
          <a:noFill/>
          <a:ln w="38100">
            <a:solidFill>
              <a:schemeClr val="tx1"/>
            </a:solidFill>
          </a:ln>
        </p:spPr>
        <p:txBody>
          <a:bodyPr wrap="square" rtlCol="0">
            <a:spAutoFit/>
          </a:bodyPr>
          <a:lstStyle/>
          <a:p>
            <a:r>
              <a:rPr lang="en-US" dirty="0"/>
              <a:t>A08.4 Viral gastro</a:t>
            </a:r>
          </a:p>
          <a:p>
            <a:r>
              <a:rPr lang="en-US" dirty="0"/>
              <a:t>E86 Dehydration</a:t>
            </a:r>
          </a:p>
          <a:p>
            <a:r>
              <a:rPr lang="en-US" dirty="0">
                <a:solidFill>
                  <a:srgbClr val="00B050"/>
                </a:solidFill>
              </a:rPr>
              <a:t>$3,642.37</a:t>
            </a:r>
            <a:endParaRPr lang="en-AU" dirty="0">
              <a:solidFill>
                <a:srgbClr val="00B050"/>
              </a:solidFill>
            </a:endParaRPr>
          </a:p>
        </p:txBody>
      </p:sp>
      <p:sp>
        <p:nvSpPr>
          <p:cNvPr id="16" name="TextBox 15">
            <a:extLst>
              <a:ext uri="{FF2B5EF4-FFF2-40B4-BE49-F238E27FC236}">
                <a16:creationId xmlns:a16="http://schemas.microsoft.com/office/drawing/2014/main" id="{578D1150-514D-42F4-915B-A3D93B3EEC7A}"/>
              </a:ext>
            </a:extLst>
          </p:cNvPr>
          <p:cNvSpPr txBox="1"/>
          <p:nvPr/>
        </p:nvSpPr>
        <p:spPr>
          <a:xfrm>
            <a:off x="819217" y="5119597"/>
            <a:ext cx="11007913" cy="923330"/>
          </a:xfrm>
          <a:prstGeom prst="rect">
            <a:avLst/>
          </a:prstGeom>
          <a:noFill/>
          <a:ln w="38100">
            <a:solidFill>
              <a:srgbClr val="005CB9"/>
            </a:solidFill>
          </a:ln>
        </p:spPr>
        <p:txBody>
          <a:bodyPr wrap="square" rtlCol="0">
            <a:spAutoFit/>
          </a:bodyPr>
          <a:lstStyle/>
          <a:p>
            <a:r>
              <a:rPr lang="en-US" dirty="0"/>
              <a:t>Picked up during CDI reconciliation (sometimes can be picked up in real time)</a:t>
            </a:r>
          </a:p>
          <a:p>
            <a:r>
              <a:rPr lang="en-US" dirty="0"/>
              <a:t>CDI Coordinator performs “refresh” and makes coding changes.</a:t>
            </a:r>
          </a:p>
          <a:p>
            <a:r>
              <a:rPr lang="en-US" dirty="0"/>
              <a:t>NWAU is optimised, but poor clinical coder ends up with a DRG change (poor performer)</a:t>
            </a:r>
          </a:p>
        </p:txBody>
      </p:sp>
    </p:spTree>
    <p:extLst>
      <p:ext uri="{BB962C8B-B14F-4D97-AF65-F5344CB8AC3E}">
        <p14:creationId xmlns:p14="http://schemas.microsoft.com/office/powerpoint/2010/main" val="47156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0703" y="6447313"/>
            <a:ext cx="2569668" cy="284531"/>
          </a:xfrm>
          <a:prstGeom prst="rect">
            <a:avLst/>
          </a:prstGeom>
        </p:spPr>
      </p:pic>
      <p:sp>
        <p:nvSpPr>
          <p:cNvPr id="6" name="TextBox 5"/>
          <p:cNvSpPr txBox="1"/>
          <p:nvPr/>
        </p:nvSpPr>
        <p:spPr>
          <a:xfrm>
            <a:off x="364870" y="0"/>
            <a:ext cx="11564275" cy="707886"/>
          </a:xfrm>
          <a:prstGeom prst="rect">
            <a:avLst/>
          </a:prstGeom>
          <a:noFill/>
        </p:spPr>
        <p:txBody>
          <a:bodyPr wrap="square" rtlCol="0">
            <a:spAutoFit/>
          </a:bodyPr>
          <a:lstStyle/>
          <a:p>
            <a:r>
              <a:rPr lang="en-AU" sz="4000" b="1" dirty="0">
                <a:solidFill>
                  <a:srgbClr val="005CB9"/>
                </a:solidFill>
              </a:rPr>
              <a:t>CDI Queries – response only in Medtasker scenario 3</a:t>
            </a:r>
            <a:r>
              <a:rPr lang="en-AU" sz="3600" b="1" dirty="0">
                <a:solidFill>
                  <a:srgbClr val="005CB9"/>
                </a:solidFill>
              </a:rPr>
              <a:t> </a:t>
            </a:r>
          </a:p>
        </p:txBody>
      </p:sp>
      <p:pic>
        <p:nvPicPr>
          <p:cNvPr id="8" name="Picture 7">
            <a:extLst>
              <a:ext uri="{FF2B5EF4-FFF2-40B4-BE49-F238E27FC236}">
                <a16:creationId xmlns:a16="http://schemas.microsoft.com/office/drawing/2014/main" id="{90FFE945-D6D0-4E56-81C5-0A2287CD5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908" y="6125947"/>
            <a:ext cx="3217390" cy="805029"/>
          </a:xfrm>
          <a:prstGeom prst="rect">
            <a:avLst/>
          </a:prstGeom>
        </p:spPr>
      </p:pic>
      <p:sp>
        <p:nvSpPr>
          <p:cNvPr id="5" name="Speech Bubble: Rectangle with Corners Rounded 4">
            <a:extLst>
              <a:ext uri="{FF2B5EF4-FFF2-40B4-BE49-F238E27FC236}">
                <a16:creationId xmlns:a16="http://schemas.microsoft.com/office/drawing/2014/main" id="{5E7FFC5B-F075-417D-A20A-6D6F043905A0}"/>
              </a:ext>
            </a:extLst>
          </p:cNvPr>
          <p:cNvSpPr/>
          <p:nvPr/>
        </p:nvSpPr>
        <p:spPr>
          <a:xfrm>
            <a:off x="696607" y="889224"/>
            <a:ext cx="4320010" cy="2322512"/>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t>Hi Emma, I have a documentation query for you. In the operation report it states there were omental adhesions onto the gallbladder. Can you please clarify (if possible) if, these were divided during the procedure? Thanks for your time</a:t>
            </a:r>
          </a:p>
        </p:txBody>
      </p:sp>
      <p:sp>
        <p:nvSpPr>
          <p:cNvPr id="9" name="Speech Bubble: Rectangle with Corners Rounded 8">
            <a:extLst>
              <a:ext uri="{FF2B5EF4-FFF2-40B4-BE49-F238E27FC236}">
                <a16:creationId xmlns:a16="http://schemas.microsoft.com/office/drawing/2014/main" id="{CE0AA629-E0C6-488A-8B54-CE7861E0305F}"/>
              </a:ext>
            </a:extLst>
          </p:cNvPr>
          <p:cNvSpPr/>
          <p:nvPr/>
        </p:nvSpPr>
        <p:spPr>
          <a:xfrm>
            <a:off x="5574328" y="1412390"/>
            <a:ext cx="3036876" cy="139496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t>Emma: "Yep they were divided :)"</a:t>
            </a:r>
          </a:p>
        </p:txBody>
      </p:sp>
      <p:sp>
        <p:nvSpPr>
          <p:cNvPr id="12" name="Flowchart: Process 11">
            <a:extLst>
              <a:ext uri="{FF2B5EF4-FFF2-40B4-BE49-F238E27FC236}">
                <a16:creationId xmlns:a16="http://schemas.microsoft.com/office/drawing/2014/main" id="{AB777543-D49D-4CB4-9A0C-6EB121874208}"/>
              </a:ext>
            </a:extLst>
          </p:cNvPr>
          <p:cNvSpPr/>
          <p:nvPr/>
        </p:nvSpPr>
        <p:spPr>
          <a:xfrm>
            <a:off x="8902175" y="1109663"/>
            <a:ext cx="2924955" cy="2102073"/>
          </a:xfrm>
          <a:prstGeom prst="flowChart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EMR checked for documentation of DOA.</a:t>
            </a:r>
          </a:p>
          <a:p>
            <a:pPr algn="ctr"/>
            <a:r>
              <a:rPr lang="en-US" dirty="0"/>
              <a:t>Unfortunately, not in EMR, so cannot be coded and reflected in the data.</a:t>
            </a:r>
            <a:endParaRPr lang="en-AU" dirty="0"/>
          </a:p>
        </p:txBody>
      </p:sp>
      <p:sp>
        <p:nvSpPr>
          <p:cNvPr id="16" name="TextBox 15">
            <a:extLst>
              <a:ext uri="{FF2B5EF4-FFF2-40B4-BE49-F238E27FC236}">
                <a16:creationId xmlns:a16="http://schemas.microsoft.com/office/drawing/2014/main" id="{578D1150-514D-42F4-915B-A3D93B3EEC7A}"/>
              </a:ext>
            </a:extLst>
          </p:cNvPr>
          <p:cNvSpPr txBox="1"/>
          <p:nvPr/>
        </p:nvSpPr>
        <p:spPr>
          <a:xfrm>
            <a:off x="667018" y="4167083"/>
            <a:ext cx="11007913" cy="1477328"/>
          </a:xfrm>
          <a:prstGeom prst="rect">
            <a:avLst/>
          </a:prstGeom>
          <a:noFill/>
          <a:ln w="38100">
            <a:solidFill>
              <a:srgbClr val="005CB9"/>
            </a:solidFill>
          </a:ln>
        </p:spPr>
        <p:txBody>
          <a:bodyPr wrap="square" rtlCol="0">
            <a:spAutoFit/>
          </a:bodyPr>
          <a:lstStyle/>
          <a:p>
            <a:r>
              <a:rPr lang="en-US" dirty="0"/>
              <a:t>Clinical coders cannot abstract from Medtasker.</a:t>
            </a:r>
          </a:p>
          <a:p>
            <a:r>
              <a:rPr lang="en-US" dirty="0"/>
              <a:t>Sometimes the CDS has time to review the EMR after receiving a response in Medtasker and can provide further instructions.</a:t>
            </a:r>
          </a:p>
          <a:p>
            <a:r>
              <a:rPr lang="en-US" dirty="0"/>
              <a:t>Source of truth is in EMR.</a:t>
            </a:r>
          </a:p>
          <a:p>
            <a:r>
              <a:rPr lang="en-US" dirty="0"/>
              <a:t>Thank you Emma for responding in Medtasker though to let us know </a:t>
            </a:r>
            <a:r>
              <a:rPr lang="en-US" dirty="0">
                <a:sym typeface="Wingdings" panose="05000000000000000000" pitchFamily="2" charset="2"/>
              </a:rPr>
              <a:t></a:t>
            </a:r>
            <a:endParaRPr lang="en-AU" dirty="0"/>
          </a:p>
        </p:txBody>
      </p:sp>
    </p:spTree>
    <p:extLst>
      <p:ext uri="{BB962C8B-B14F-4D97-AF65-F5344CB8AC3E}">
        <p14:creationId xmlns:p14="http://schemas.microsoft.com/office/powerpoint/2010/main" val="364241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5503" y="6277233"/>
            <a:ext cx="3219672" cy="356503"/>
          </a:xfrm>
          <a:prstGeom prst="rect">
            <a:avLst/>
          </a:prstGeom>
        </p:spPr>
      </p:pic>
      <p:sp>
        <p:nvSpPr>
          <p:cNvPr id="6" name="TextBox 5"/>
          <p:cNvSpPr txBox="1"/>
          <p:nvPr/>
        </p:nvSpPr>
        <p:spPr>
          <a:xfrm>
            <a:off x="541208" y="75107"/>
            <a:ext cx="11157862" cy="748988"/>
          </a:xfrm>
          <a:prstGeom prst="rect">
            <a:avLst/>
          </a:prstGeom>
          <a:noFill/>
        </p:spPr>
        <p:txBody>
          <a:bodyPr wrap="square" rtlCol="0">
            <a:spAutoFit/>
          </a:bodyPr>
          <a:lstStyle/>
          <a:p>
            <a:r>
              <a:rPr lang="en-US" sz="4267" b="1" dirty="0">
                <a:solidFill>
                  <a:srgbClr val="005CB9"/>
                </a:solidFill>
              </a:rPr>
              <a:t>CDI Response in EMR example </a:t>
            </a:r>
          </a:p>
        </p:txBody>
      </p:sp>
      <p:pic>
        <p:nvPicPr>
          <p:cNvPr id="9" name="Picture 8">
            <a:extLst>
              <a:ext uri="{FF2B5EF4-FFF2-40B4-BE49-F238E27FC236}">
                <a16:creationId xmlns:a16="http://schemas.microsoft.com/office/drawing/2014/main" id="{9E64C693-FC3F-4D9B-BA06-24E345D07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05" y="6052971"/>
            <a:ext cx="3217390" cy="805029"/>
          </a:xfrm>
          <a:prstGeom prst="rect">
            <a:avLst/>
          </a:prstGeom>
        </p:spPr>
      </p:pic>
      <p:sp>
        <p:nvSpPr>
          <p:cNvPr id="8" name="TextBox 7">
            <a:extLst>
              <a:ext uri="{FF2B5EF4-FFF2-40B4-BE49-F238E27FC236}">
                <a16:creationId xmlns:a16="http://schemas.microsoft.com/office/drawing/2014/main" id="{2CF3E2A1-0A7A-4504-BA19-BCC15EBB39C0}"/>
              </a:ext>
            </a:extLst>
          </p:cNvPr>
          <p:cNvSpPr txBox="1"/>
          <p:nvPr/>
        </p:nvSpPr>
        <p:spPr>
          <a:xfrm>
            <a:off x="753174" y="2315382"/>
            <a:ext cx="1493241" cy="246221"/>
          </a:xfrm>
          <a:prstGeom prst="rect">
            <a:avLst/>
          </a:prstGeom>
          <a:noFill/>
        </p:spPr>
        <p:txBody>
          <a:bodyPr wrap="square" rtlCol="0">
            <a:spAutoFit/>
          </a:bodyPr>
          <a:lstStyle/>
          <a:p>
            <a:r>
              <a:rPr lang="en-US" sz="1000" dirty="0"/>
              <a:t>UR 0567219 16/2/2024</a:t>
            </a:r>
            <a:endParaRPr lang="en-AU" sz="1000" dirty="0"/>
          </a:p>
        </p:txBody>
      </p:sp>
      <p:pic>
        <p:nvPicPr>
          <p:cNvPr id="3" name="Picture 2">
            <a:extLst>
              <a:ext uri="{FF2B5EF4-FFF2-40B4-BE49-F238E27FC236}">
                <a16:creationId xmlns:a16="http://schemas.microsoft.com/office/drawing/2014/main" id="{DEC972E1-2C7A-4DD4-9EC9-CA68BFACF347}"/>
              </a:ext>
            </a:extLst>
          </p:cNvPr>
          <p:cNvPicPr>
            <a:picLocks noChangeAspect="1"/>
          </p:cNvPicPr>
          <p:nvPr/>
        </p:nvPicPr>
        <p:blipFill>
          <a:blip r:embed="rId4"/>
          <a:stretch>
            <a:fillRect/>
          </a:stretch>
        </p:blipFill>
        <p:spPr>
          <a:xfrm>
            <a:off x="2590800" y="1866900"/>
            <a:ext cx="7010400" cy="3124200"/>
          </a:xfrm>
          <a:prstGeom prst="rect">
            <a:avLst/>
          </a:prstGeom>
          <a:ln w="28575">
            <a:solidFill>
              <a:schemeClr val="tx1"/>
            </a:solidFill>
          </a:ln>
        </p:spPr>
      </p:pic>
    </p:spTree>
    <p:extLst>
      <p:ext uri="{BB962C8B-B14F-4D97-AF65-F5344CB8AC3E}">
        <p14:creationId xmlns:p14="http://schemas.microsoft.com/office/powerpoint/2010/main" val="4162590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10058" y="6388321"/>
            <a:ext cx="3219672" cy="356503"/>
          </a:xfrm>
          <a:prstGeom prst="rect">
            <a:avLst/>
          </a:prstGeom>
        </p:spPr>
      </p:pic>
      <p:sp>
        <p:nvSpPr>
          <p:cNvPr id="6" name="TextBox 5"/>
          <p:cNvSpPr txBox="1"/>
          <p:nvPr/>
        </p:nvSpPr>
        <p:spPr>
          <a:xfrm>
            <a:off x="533873" y="1091826"/>
            <a:ext cx="11157862" cy="1323439"/>
          </a:xfrm>
          <a:prstGeom prst="rect">
            <a:avLst/>
          </a:prstGeom>
          <a:noFill/>
        </p:spPr>
        <p:txBody>
          <a:bodyPr wrap="square" rtlCol="0">
            <a:spAutoFit/>
          </a:bodyPr>
          <a:lstStyle/>
          <a:p>
            <a:pPr algn="ctr"/>
            <a:r>
              <a:rPr lang="en-US" sz="8000" b="1" dirty="0">
                <a:solidFill>
                  <a:srgbClr val="005CB9"/>
                </a:solidFill>
              </a:rPr>
              <a:t>Tips &amp; Tricks </a:t>
            </a:r>
          </a:p>
        </p:txBody>
      </p:sp>
      <p:pic>
        <p:nvPicPr>
          <p:cNvPr id="5" name="Picture 4">
            <a:extLst>
              <a:ext uri="{FF2B5EF4-FFF2-40B4-BE49-F238E27FC236}">
                <a16:creationId xmlns:a16="http://schemas.microsoft.com/office/drawing/2014/main" id="{729BBDE4-EA43-4780-A30E-A9D765F0E0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633" y="6052971"/>
            <a:ext cx="3217390" cy="805029"/>
          </a:xfrm>
          <a:prstGeom prst="rect">
            <a:avLst/>
          </a:prstGeom>
        </p:spPr>
      </p:pic>
    </p:spTree>
    <p:extLst>
      <p:ext uri="{BB962C8B-B14F-4D97-AF65-F5344CB8AC3E}">
        <p14:creationId xmlns:p14="http://schemas.microsoft.com/office/powerpoint/2010/main" val="3309437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1586" y="6317969"/>
            <a:ext cx="3219672" cy="356503"/>
          </a:xfrm>
          <a:prstGeom prst="rect">
            <a:avLst/>
          </a:prstGeom>
        </p:spPr>
      </p:pic>
      <p:sp>
        <p:nvSpPr>
          <p:cNvPr id="6" name="TextBox 5"/>
          <p:cNvSpPr txBox="1"/>
          <p:nvPr/>
        </p:nvSpPr>
        <p:spPr>
          <a:xfrm>
            <a:off x="771868" y="119960"/>
            <a:ext cx="11157862" cy="748988"/>
          </a:xfrm>
          <a:prstGeom prst="rect">
            <a:avLst/>
          </a:prstGeom>
          <a:noFill/>
        </p:spPr>
        <p:txBody>
          <a:bodyPr wrap="square" rtlCol="0">
            <a:spAutoFit/>
          </a:bodyPr>
          <a:lstStyle/>
          <a:p>
            <a:endParaRPr lang="en-US" sz="4267" b="1" dirty="0">
              <a:solidFill>
                <a:srgbClr val="005CB9"/>
              </a:solidFill>
            </a:endParaRPr>
          </a:p>
        </p:txBody>
      </p:sp>
      <p:sp>
        <p:nvSpPr>
          <p:cNvPr id="8" name="TextBox 7"/>
          <p:cNvSpPr txBox="1"/>
          <p:nvPr/>
        </p:nvSpPr>
        <p:spPr>
          <a:xfrm>
            <a:off x="533396" y="86600"/>
            <a:ext cx="11157862" cy="707886"/>
          </a:xfrm>
          <a:prstGeom prst="rect">
            <a:avLst/>
          </a:prstGeom>
          <a:noFill/>
        </p:spPr>
        <p:txBody>
          <a:bodyPr wrap="square" rtlCol="0">
            <a:spAutoFit/>
          </a:bodyPr>
          <a:lstStyle/>
          <a:p>
            <a:r>
              <a:rPr lang="en-US" sz="4000" b="1" dirty="0">
                <a:solidFill>
                  <a:srgbClr val="005CB9"/>
                </a:solidFill>
              </a:rPr>
              <a:t>Clinical Documentation Tips</a:t>
            </a:r>
          </a:p>
        </p:txBody>
      </p:sp>
      <p:pic>
        <p:nvPicPr>
          <p:cNvPr id="9" name="Picture 8">
            <a:extLst>
              <a:ext uri="{FF2B5EF4-FFF2-40B4-BE49-F238E27FC236}">
                <a16:creationId xmlns:a16="http://schemas.microsoft.com/office/drawing/2014/main" id="{CA246A1C-3A3B-41C1-8A6F-4EEDC1C74D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6063040"/>
            <a:ext cx="3217390" cy="805029"/>
          </a:xfrm>
          <a:prstGeom prst="rect">
            <a:avLst/>
          </a:prstGeom>
        </p:spPr>
      </p:pic>
      <p:sp>
        <p:nvSpPr>
          <p:cNvPr id="11" name="TextBox 10">
            <a:extLst>
              <a:ext uri="{FF2B5EF4-FFF2-40B4-BE49-F238E27FC236}">
                <a16:creationId xmlns:a16="http://schemas.microsoft.com/office/drawing/2014/main" id="{1FD4157F-7859-4E34-8B7C-7F2EF9B32D35}"/>
              </a:ext>
            </a:extLst>
          </p:cNvPr>
          <p:cNvSpPr txBox="1"/>
          <p:nvPr/>
        </p:nvSpPr>
        <p:spPr>
          <a:xfrm>
            <a:off x="689179" y="868948"/>
            <a:ext cx="6562382" cy="5262979"/>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sz="2400" dirty="0"/>
              <a:t>Interpret abnormal results – give it a diagnosis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Link the diagnosis to an intervention or plan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Link the intervention/plan to the diagnosis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Be specific: acute, chronic, bacterial, viral, severe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Use “due to” or “secondary to”, “2’ to”</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Document “ruled out”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Present on Admission POA or Hospital Acquired Complication HAC</a:t>
            </a:r>
            <a:endParaRPr lang="en-AU" sz="2400" dirty="0"/>
          </a:p>
        </p:txBody>
      </p:sp>
      <p:pic>
        <p:nvPicPr>
          <p:cNvPr id="5" name="Picture 4">
            <a:extLst>
              <a:ext uri="{FF2B5EF4-FFF2-40B4-BE49-F238E27FC236}">
                <a16:creationId xmlns:a16="http://schemas.microsoft.com/office/drawing/2014/main" id="{4D493C89-6D26-4DA5-B759-63494A850D30}"/>
              </a:ext>
            </a:extLst>
          </p:cNvPr>
          <p:cNvPicPr>
            <a:picLocks noChangeAspect="1"/>
          </p:cNvPicPr>
          <p:nvPr/>
        </p:nvPicPr>
        <p:blipFill>
          <a:blip r:embed="rId4"/>
          <a:stretch>
            <a:fillRect/>
          </a:stretch>
        </p:blipFill>
        <p:spPr>
          <a:xfrm>
            <a:off x="7702304" y="2928897"/>
            <a:ext cx="4105187" cy="2273642"/>
          </a:xfrm>
          <a:prstGeom prst="rect">
            <a:avLst/>
          </a:prstGeom>
        </p:spPr>
      </p:pic>
      <p:pic>
        <p:nvPicPr>
          <p:cNvPr id="2" name="Picture 1">
            <a:extLst>
              <a:ext uri="{FF2B5EF4-FFF2-40B4-BE49-F238E27FC236}">
                <a16:creationId xmlns:a16="http://schemas.microsoft.com/office/drawing/2014/main" id="{E3FF76D4-C54C-4309-AF16-27D96F5B5459}"/>
              </a:ext>
            </a:extLst>
          </p:cNvPr>
          <p:cNvPicPr>
            <a:picLocks noChangeAspect="1"/>
          </p:cNvPicPr>
          <p:nvPr/>
        </p:nvPicPr>
        <p:blipFill>
          <a:blip r:embed="rId5"/>
          <a:stretch>
            <a:fillRect/>
          </a:stretch>
        </p:blipFill>
        <p:spPr>
          <a:xfrm>
            <a:off x="8041937" y="742591"/>
            <a:ext cx="3185110" cy="1563675"/>
          </a:xfrm>
          <a:prstGeom prst="rect">
            <a:avLst/>
          </a:prstGeom>
        </p:spPr>
      </p:pic>
    </p:spTree>
    <p:extLst>
      <p:ext uri="{BB962C8B-B14F-4D97-AF65-F5344CB8AC3E}">
        <p14:creationId xmlns:p14="http://schemas.microsoft.com/office/powerpoint/2010/main" val="388814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482509" y="36181"/>
            <a:ext cx="11157862" cy="748988"/>
          </a:xfrm>
          <a:prstGeom prst="rect">
            <a:avLst/>
          </a:prstGeom>
          <a:noFill/>
        </p:spPr>
        <p:txBody>
          <a:bodyPr wrap="square" rtlCol="0">
            <a:spAutoFit/>
          </a:bodyPr>
          <a:lstStyle/>
          <a:p>
            <a:r>
              <a:rPr lang="en-US" sz="4267" b="1" dirty="0">
                <a:solidFill>
                  <a:srgbClr val="005CB9"/>
                </a:solidFill>
              </a:rPr>
              <a:t>Adhesions </a:t>
            </a:r>
            <a:endParaRPr lang="en-AU" sz="4267" b="1" dirty="0">
              <a:solidFill>
                <a:srgbClr val="005CB9"/>
              </a:solidFill>
            </a:endParaRPr>
          </a:p>
        </p:txBody>
      </p:sp>
      <p:pic>
        <p:nvPicPr>
          <p:cNvPr id="5" name="Picture 4">
            <a:extLst>
              <a:ext uri="{FF2B5EF4-FFF2-40B4-BE49-F238E27FC236}">
                <a16:creationId xmlns:a16="http://schemas.microsoft.com/office/drawing/2014/main" id="{45B0034E-0364-4A7F-BC90-DD5C9045EA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967" y="6052971"/>
            <a:ext cx="3217390" cy="805029"/>
          </a:xfrm>
          <a:prstGeom prst="rect">
            <a:avLst/>
          </a:prstGeom>
        </p:spPr>
      </p:pic>
      <p:sp>
        <p:nvSpPr>
          <p:cNvPr id="2" name="TextBox 1">
            <a:extLst>
              <a:ext uri="{FF2B5EF4-FFF2-40B4-BE49-F238E27FC236}">
                <a16:creationId xmlns:a16="http://schemas.microsoft.com/office/drawing/2014/main" id="{0A27BE5F-538B-4378-A190-0222C4EDF504}"/>
              </a:ext>
            </a:extLst>
          </p:cNvPr>
          <p:cNvSpPr txBox="1"/>
          <p:nvPr/>
        </p:nvSpPr>
        <p:spPr>
          <a:xfrm>
            <a:off x="517069" y="779741"/>
            <a:ext cx="8328351" cy="2308324"/>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Shout out to all the surg interns who asked their seniors about adhesions due to previous surgery.</a:t>
            </a:r>
          </a:p>
          <a:p>
            <a:pPr marL="285750" indent="-285750">
              <a:buFont typeface="Arial" panose="020B0604020202020204" pitchFamily="34" charset="0"/>
              <a:buChar char="•"/>
            </a:pPr>
            <a:r>
              <a:rPr lang="en-US" dirty="0"/>
              <a:t>By adding in an extra code to show adhesions are due to previous surgery we receive and extra DCL</a:t>
            </a:r>
          </a:p>
          <a:p>
            <a:pPr marL="285750" indent="-285750">
              <a:buFont typeface="Arial" panose="020B0604020202020204" pitchFamily="34" charset="0"/>
              <a:buChar char="•"/>
            </a:pPr>
            <a:r>
              <a:rPr lang="en-US" dirty="0"/>
              <a:t>We have noticed a great improvement in documentation 😊</a:t>
            </a:r>
          </a:p>
          <a:p>
            <a:pPr marL="285750" indent="-285750">
              <a:buFont typeface="Arial" panose="020B0604020202020204" pitchFamily="34" charset="0"/>
              <a:buChar char="•"/>
            </a:pPr>
            <a:r>
              <a:rPr lang="en-US" dirty="0"/>
              <a:t>We increased NWAU or enriched the data.</a:t>
            </a:r>
          </a:p>
          <a:p>
            <a:pPr marL="285750" indent="-285750">
              <a:buFont typeface="Arial" panose="020B0604020202020204" pitchFamily="34" charset="0"/>
              <a:buChar char="•"/>
            </a:pPr>
            <a:endParaRPr lang="en-US" dirty="0"/>
          </a:p>
          <a:p>
            <a:r>
              <a:rPr lang="en-US" i="1" dirty="0"/>
              <a:t>Example 0124159 20/6/2024 </a:t>
            </a:r>
            <a:endParaRPr lang="en-AU" i="1" dirty="0"/>
          </a:p>
        </p:txBody>
      </p:sp>
      <p:pic>
        <p:nvPicPr>
          <p:cNvPr id="10" name="Picture 9">
            <a:extLst>
              <a:ext uri="{FF2B5EF4-FFF2-40B4-BE49-F238E27FC236}">
                <a16:creationId xmlns:a16="http://schemas.microsoft.com/office/drawing/2014/main" id="{43C57FF1-86A1-428B-9776-4F6F08AD4264}"/>
              </a:ext>
            </a:extLst>
          </p:cNvPr>
          <p:cNvPicPr>
            <a:picLocks noChangeAspect="1"/>
          </p:cNvPicPr>
          <p:nvPr/>
        </p:nvPicPr>
        <p:blipFill>
          <a:blip r:embed="rId4"/>
          <a:stretch>
            <a:fillRect/>
          </a:stretch>
        </p:blipFill>
        <p:spPr>
          <a:xfrm>
            <a:off x="517069" y="3310466"/>
            <a:ext cx="10149016" cy="2289758"/>
          </a:xfrm>
          <a:prstGeom prst="rect">
            <a:avLst/>
          </a:prstGeom>
        </p:spPr>
      </p:pic>
      <p:pic>
        <p:nvPicPr>
          <p:cNvPr id="3" name="Picture 2">
            <a:extLst>
              <a:ext uri="{FF2B5EF4-FFF2-40B4-BE49-F238E27FC236}">
                <a16:creationId xmlns:a16="http://schemas.microsoft.com/office/drawing/2014/main" id="{BEF12EB2-4AFC-41E4-85BB-1C0C48D61805}"/>
              </a:ext>
            </a:extLst>
          </p:cNvPr>
          <p:cNvPicPr>
            <a:picLocks noChangeAspect="1"/>
          </p:cNvPicPr>
          <p:nvPr/>
        </p:nvPicPr>
        <p:blipFill>
          <a:blip r:embed="rId5"/>
          <a:stretch>
            <a:fillRect/>
          </a:stretch>
        </p:blipFill>
        <p:spPr>
          <a:xfrm>
            <a:off x="9191712" y="527569"/>
            <a:ext cx="2247900" cy="2895600"/>
          </a:xfrm>
          <a:prstGeom prst="rect">
            <a:avLst/>
          </a:prstGeom>
        </p:spPr>
      </p:pic>
      <p:sp>
        <p:nvSpPr>
          <p:cNvPr id="8" name="TextBox 7">
            <a:extLst>
              <a:ext uri="{FF2B5EF4-FFF2-40B4-BE49-F238E27FC236}">
                <a16:creationId xmlns:a16="http://schemas.microsoft.com/office/drawing/2014/main" id="{31375FC8-FBEA-4786-B423-6F7E399DB551}"/>
              </a:ext>
            </a:extLst>
          </p:cNvPr>
          <p:cNvSpPr txBox="1"/>
          <p:nvPr/>
        </p:nvSpPr>
        <p:spPr>
          <a:xfrm>
            <a:off x="5551363" y="4877930"/>
            <a:ext cx="2393011" cy="646331"/>
          </a:xfrm>
          <a:prstGeom prst="rect">
            <a:avLst/>
          </a:prstGeom>
          <a:noFill/>
          <a:ln w="38100">
            <a:solidFill>
              <a:srgbClr val="0070C0"/>
            </a:solidFill>
          </a:ln>
        </p:spPr>
        <p:txBody>
          <a:bodyPr wrap="square" rtlCol="0">
            <a:spAutoFit/>
          </a:bodyPr>
          <a:lstStyle/>
          <a:p>
            <a:r>
              <a:rPr lang="en-US" dirty="0"/>
              <a:t>Example of how it can be answered in notes.</a:t>
            </a:r>
          </a:p>
        </p:txBody>
      </p:sp>
      <p:cxnSp>
        <p:nvCxnSpPr>
          <p:cNvPr id="11" name="Straight Arrow Connector 10">
            <a:extLst>
              <a:ext uri="{FF2B5EF4-FFF2-40B4-BE49-F238E27FC236}">
                <a16:creationId xmlns:a16="http://schemas.microsoft.com/office/drawing/2014/main" id="{82F2C706-42C9-4C49-89B2-FE2FB7C4E212}"/>
              </a:ext>
            </a:extLst>
          </p:cNvPr>
          <p:cNvCxnSpPr>
            <a:cxnSpLocks/>
            <a:stCxn id="8" idx="1"/>
          </p:cNvCxnSpPr>
          <p:nvPr/>
        </p:nvCxnSpPr>
        <p:spPr>
          <a:xfrm flipH="1">
            <a:off x="3833769" y="5201096"/>
            <a:ext cx="1717594" cy="27699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9595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6181"/>
            <a:ext cx="11157862" cy="748988"/>
          </a:xfrm>
          <a:prstGeom prst="rect">
            <a:avLst/>
          </a:prstGeom>
          <a:noFill/>
        </p:spPr>
        <p:txBody>
          <a:bodyPr wrap="square" rtlCol="0">
            <a:spAutoFit/>
          </a:bodyPr>
          <a:lstStyle/>
          <a:p>
            <a:r>
              <a:rPr lang="en-US" sz="4267" b="1" dirty="0">
                <a:solidFill>
                  <a:srgbClr val="005CB9"/>
                </a:solidFill>
              </a:rPr>
              <a:t>Division of Adhesions </a:t>
            </a:r>
            <a:endParaRPr lang="en-AU" sz="4267" b="1" dirty="0">
              <a:solidFill>
                <a:srgbClr val="005CB9"/>
              </a:solidFill>
            </a:endParaRPr>
          </a:p>
        </p:txBody>
      </p:sp>
      <p:pic>
        <p:nvPicPr>
          <p:cNvPr id="5" name="Picture 4">
            <a:extLst>
              <a:ext uri="{FF2B5EF4-FFF2-40B4-BE49-F238E27FC236}">
                <a16:creationId xmlns:a16="http://schemas.microsoft.com/office/drawing/2014/main" id="{45B0034E-0364-4A7F-BC90-DD5C9045EA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967" y="6052971"/>
            <a:ext cx="3217390" cy="805029"/>
          </a:xfrm>
          <a:prstGeom prst="rect">
            <a:avLst/>
          </a:prstGeom>
        </p:spPr>
      </p:pic>
      <p:sp>
        <p:nvSpPr>
          <p:cNvPr id="3" name="Rectangle 2">
            <a:extLst>
              <a:ext uri="{FF2B5EF4-FFF2-40B4-BE49-F238E27FC236}">
                <a16:creationId xmlns:a16="http://schemas.microsoft.com/office/drawing/2014/main" id="{72E99F36-9F7C-4312-ADF5-EA27129646A0}"/>
              </a:ext>
            </a:extLst>
          </p:cNvPr>
          <p:cNvSpPr/>
          <p:nvPr/>
        </p:nvSpPr>
        <p:spPr>
          <a:xfrm>
            <a:off x="634314" y="916114"/>
            <a:ext cx="6096000" cy="369332"/>
          </a:xfrm>
          <a:prstGeom prst="rect">
            <a:avLst/>
          </a:prstGeom>
          <a:ln w="38100">
            <a:solidFill>
              <a:schemeClr val="tx1"/>
            </a:solidFill>
          </a:ln>
        </p:spPr>
        <p:txBody>
          <a:bodyPr>
            <a:spAutoFit/>
          </a:bodyPr>
          <a:lstStyle/>
          <a:p>
            <a:r>
              <a:rPr lang="en-AU" dirty="0"/>
              <a:t>Dr A: "Hey! Yes </a:t>
            </a:r>
            <a:r>
              <a:rPr lang="en-AU" dirty="0" err="1"/>
              <a:t>adhesiolysis</a:t>
            </a:r>
            <a:r>
              <a:rPr lang="en-AU" dirty="0"/>
              <a:t> was performed as per the op note”.</a:t>
            </a:r>
          </a:p>
        </p:txBody>
      </p:sp>
      <p:pic>
        <p:nvPicPr>
          <p:cNvPr id="12" name="Picture 11">
            <a:extLst>
              <a:ext uri="{FF2B5EF4-FFF2-40B4-BE49-F238E27FC236}">
                <a16:creationId xmlns:a16="http://schemas.microsoft.com/office/drawing/2014/main" id="{3808193A-33E4-404F-83F3-E5304CC11231}"/>
              </a:ext>
            </a:extLst>
          </p:cNvPr>
          <p:cNvPicPr>
            <a:picLocks noChangeAspect="1"/>
          </p:cNvPicPr>
          <p:nvPr/>
        </p:nvPicPr>
        <p:blipFill>
          <a:blip r:embed="rId4"/>
          <a:stretch>
            <a:fillRect/>
          </a:stretch>
        </p:blipFill>
        <p:spPr>
          <a:xfrm>
            <a:off x="634314" y="1448292"/>
            <a:ext cx="10495005" cy="4493594"/>
          </a:xfrm>
          <a:prstGeom prst="rect">
            <a:avLst/>
          </a:prstGeom>
        </p:spPr>
      </p:pic>
      <p:sp>
        <p:nvSpPr>
          <p:cNvPr id="13" name="TextBox 12">
            <a:extLst>
              <a:ext uri="{FF2B5EF4-FFF2-40B4-BE49-F238E27FC236}">
                <a16:creationId xmlns:a16="http://schemas.microsoft.com/office/drawing/2014/main" id="{F975AB3B-E061-45A9-ABF0-B68552FDA7EF}"/>
              </a:ext>
            </a:extLst>
          </p:cNvPr>
          <p:cNvSpPr txBox="1"/>
          <p:nvPr/>
        </p:nvSpPr>
        <p:spPr>
          <a:xfrm>
            <a:off x="5947719" y="1553861"/>
            <a:ext cx="2191265" cy="246221"/>
          </a:xfrm>
          <a:prstGeom prst="rect">
            <a:avLst/>
          </a:prstGeom>
          <a:noFill/>
        </p:spPr>
        <p:txBody>
          <a:bodyPr wrap="square" rtlCol="0">
            <a:spAutoFit/>
          </a:bodyPr>
          <a:lstStyle/>
          <a:p>
            <a:r>
              <a:rPr lang="en-US" sz="1000" dirty="0"/>
              <a:t>UR 9012285 dis date 12/6/2024</a:t>
            </a:r>
            <a:endParaRPr lang="en-AU" sz="1000" dirty="0"/>
          </a:p>
        </p:txBody>
      </p:sp>
      <p:sp>
        <p:nvSpPr>
          <p:cNvPr id="14" name="TextBox 13">
            <a:extLst>
              <a:ext uri="{FF2B5EF4-FFF2-40B4-BE49-F238E27FC236}">
                <a16:creationId xmlns:a16="http://schemas.microsoft.com/office/drawing/2014/main" id="{772D91A8-5AF2-4465-9BD7-EC0BA3423C1A}"/>
              </a:ext>
            </a:extLst>
          </p:cNvPr>
          <p:cNvSpPr txBox="1"/>
          <p:nvPr/>
        </p:nvSpPr>
        <p:spPr>
          <a:xfrm>
            <a:off x="7768206" y="749043"/>
            <a:ext cx="4033709" cy="646331"/>
          </a:xfrm>
          <a:prstGeom prst="rect">
            <a:avLst/>
          </a:prstGeom>
          <a:noFill/>
          <a:ln w="38100">
            <a:solidFill>
              <a:srgbClr val="0070C0"/>
            </a:solidFill>
          </a:ln>
        </p:spPr>
        <p:txBody>
          <a:bodyPr wrap="square" rtlCol="0">
            <a:spAutoFit/>
          </a:bodyPr>
          <a:lstStyle/>
          <a:p>
            <a:r>
              <a:rPr lang="en-US" dirty="0"/>
              <a:t>Unclear to clinical coder, so please verify in EMR again.</a:t>
            </a:r>
            <a:endParaRPr lang="en-AU" dirty="0"/>
          </a:p>
        </p:txBody>
      </p:sp>
    </p:spTree>
    <p:extLst>
      <p:ext uri="{BB962C8B-B14F-4D97-AF65-F5344CB8AC3E}">
        <p14:creationId xmlns:p14="http://schemas.microsoft.com/office/powerpoint/2010/main" val="3560226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0753"/>
            <a:ext cx="11157862" cy="748988"/>
          </a:xfrm>
          <a:prstGeom prst="rect">
            <a:avLst/>
          </a:prstGeom>
          <a:noFill/>
        </p:spPr>
        <p:txBody>
          <a:bodyPr wrap="square" rtlCol="0">
            <a:spAutoFit/>
          </a:bodyPr>
          <a:lstStyle/>
          <a:p>
            <a:r>
              <a:rPr lang="en-US" sz="4267" b="1" dirty="0">
                <a:solidFill>
                  <a:srgbClr val="005CB9"/>
                </a:solidFill>
              </a:rPr>
              <a:t>AKI and Dehydration </a:t>
            </a:r>
            <a:endParaRPr lang="en-AU" sz="4267" b="1" dirty="0">
              <a:solidFill>
                <a:srgbClr val="005CB9"/>
              </a:solidFill>
            </a:endParaRPr>
          </a:p>
        </p:txBody>
      </p:sp>
      <p:pic>
        <p:nvPicPr>
          <p:cNvPr id="5" name="Picture 4">
            <a:extLst>
              <a:ext uri="{FF2B5EF4-FFF2-40B4-BE49-F238E27FC236}">
                <a16:creationId xmlns:a16="http://schemas.microsoft.com/office/drawing/2014/main" id="{45B0034E-0364-4A7F-BC90-DD5C9045EA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967" y="6052971"/>
            <a:ext cx="3217390" cy="805029"/>
          </a:xfrm>
          <a:prstGeom prst="rect">
            <a:avLst/>
          </a:prstGeom>
        </p:spPr>
      </p:pic>
      <p:sp>
        <p:nvSpPr>
          <p:cNvPr id="2" name="TextBox 1">
            <a:extLst>
              <a:ext uri="{FF2B5EF4-FFF2-40B4-BE49-F238E27FC236}">
                <a16:creationId xmlns:a16="http://schemas.microsoft.com/office/drawing/2014/main" id="{0A27BE5F-538B-4378-A190-0222C4EDF504}"/>
              </a:ext>
            </a:extLst>
          </p:cNvPr>
          <p:cNvSpPr txBox="1"/>
          <p:nvPr/>
        </p:nvSpPr>
        <p:spPr>
          <a:xfrm>
            <a:off x="576197" y="857301"/>
            <a:ext cx="11495561" cy="1200329"/>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Often see “dry” or dehydration on admission assessment and never mentioned again in notes.  Please list it as an issue again when receiving the patient on the ward. </a:t>
            </a:r>
          </a:p>
          <a:p>
            <a:pPr marL="285750" indent="-285750">
              <a:buFont typeface="Arial" panose="020B0604020202020204" pitchFamily="34" charset="0"/>
              <a:buChar char="•"/>
            </a:pPr>
            <a:r>
              <a:rPr lang="en-US" dirty="0"/>
              <a:t>Maintenance IVT or treatment for dehydration/pre-renal AKI.</a:t>
            </a:r>
          </a:p>
          <a:p>
            <a:pPr marL="285750" indent="-285750">
              <a:buFont typeface="Arial" panose="020B0604020202020204" pitchFamily="34" charset="0"/>
              <a:buChar char="•"/>
            </a:pPr>
            <a:r>
              <a:rPr lang="en-US" dirty="0"/>
              <a:t>Cannot code off results alone, like eGFR (see below)</a:t>
            </a:r>
          </a:p>
        </p:txBody>
      </p:sp>
      <p:pic>
        <p:nvPicPr>
          <p:cNvPr id="8" name="Picture 7">
            <a:extLst>
              <a:ext uri="{FF2B5EF4-FFF2-40B4-BE49-F238E27FC236}">
                <a16:creationId xmlns:a16="http://schemas.microsoft.com/office/drawing/2014/main" id="{6FA56307-E7D1-4D1B-8BE8-357DAD1F02D6}"/>
              </a:ext>
            </a:extLst>
          </p:cNvPr>
          <p:cNvPicPr>
            <a:picLocks noChangeAspect="1"/>
          </p:cNvPicPr>
          <p:nvPr/>
        </p:nvPicPr>
        <p:blipFill>
          <a:blip r:embed="rId4"/>
          <a:stretch>
            <a:fillRect/>
          </a:stretch>
        </p:blipFill>
        <p:spPr>
          <a:xfrm>
            <a:off x="9478459" y="2928439"/>
            <a:ext cx="2488832" cy="3214741"/>
          </a:xfrm>
          <a:prstGeom prst="rect">
            <a:avLst/>
          </a:prstGeom>
        </p:spPr>
      </p:pic>
      <p:pic>
        <p:nvPicPr>
          <p:cNvPr id="9" name="Picture 8">
            <a:extLst>
              <a:ext uri="{FF2B5EF4-FFF2-40B4-BE49-F238E27FC236}">
                <a16:creationId xmlns:a16="http://schemas.microsoft.com/office/drawing/2014/main" id="{0A15DA79-371E-45F3-8E95-3B8CB43ABF63}"/>
              </a:ext>
            </a:extLst>
          </p:cNvPr>
          <p:cNvPicPr>
            <a:picLocks noChangeAspect="1"/>
          </p:cNvPicPr>
          <p:nvPr/>
        </p:nvPicPr>
        <p:blipFill>
          <a:blip r:embed="rId5"/>
          <a:stretch>
            <a:fillRect/>
          </a:stretch>
        </p:blipFill>
        <p:spPr>
          <a:xfrm>
            <a:off x="506584" y="2239299"/>
            <a:ext cx="2600325" cy="2000250"/>
          </a:xfrm>
          <a:prstGeom prst="rect">
            <a:avLst/>
          </a:prstGeom>
        </p:spPr>
      </p:pic>
      <p:pic>
        <p:nvPicPr>
          <p:cNvPr id="10" name="Picture 4" descr="C:\Users\heynemsa\AppData\Local\Microsoft\Windows\Temporary Internet Files\Content.IE5\VHP4E7C9\Kliponious-green-tick[1].png">
            <a:extLst>
              <a:ext uri="{FF2B5EF4-FFF2-40B4-BE49-F238E27FC236}">
                <a16:creationId xmlns:a16="http://schemas.microsoft.com/office/drawing/2014/main" id="{B87F3416-A103-4127-8AD6-44116BC413F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37383" y="2796280"/>
            <a:ext cx="641369" cy="8862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306966D-3DC6-4211-B0D2-A2A1F2F5FEDF}"/>
              </a:ext>
            </a:extLst>
          </p:cNvPr>
          <p:cNvPicPr>
            <a:picLocks noChangeAspect="1"/>
          </p:cNvPicPr>
          <p:nvPr/>
        </p:nvPicPr>
        <p:blipFill>
          <a:blip r:embed="rId7"/>
          <a:stretch>
            <a:fillRect/>
          </a:stretch>
        </p:blipFill>
        <p:spPr>
          <a:xfrm>
            <a:off x="6842634" y="3164820"/>
            <a:ext cx="2439612" cy="2978360"/>
          </a:xfrm>
          <a:prstGeom prst="rect">
            <a:avLst/>
          </a:prstGeom>
        </p:spPr>
      </p:pic>
      <p:pic>
        <p:nvPicPr>
          <p:cNvPr id="11" name="Picture 10">
            <a:extLst>
              <a:ext uri="{FF2B5EF4-FFF2-40B4-BE49-F238E27FC236}">
                <a16:creationId xmlns:a16="http://schemas.microsoft.com/office/drawing/2014/main" id="{E7CEAB30-45F4-4CF6-AA32-3146B3E21648}"/>
              </a:ext>
            </a:extLst>
          </p:cNvPr>
          <p:cNvPicPr>
            <a:picLocks noChangeAspect="1"/>
          </p:cNvPicPr>
          <p:nvPr/>
        </p:nvPicPr>
        <p:blipFill>
          <a:blip r:embed="rId8"/>
          <a:stretch>
            <a:fillRect/>
          </a:stretch>
        </p:blipFill>
        <p:spPr>
          <a:xfrm>
            <a:off x="3785901" y="2368142"/>
            <a:ext cx="2628900" cy="1000125"/>
          </a:xfrm>
          <a:prstGeom prst="rect">
            <a:avLst/>
          </a:prstGeom>
        </p:spPr>
      </p:pic>
      <p:pic>
        <p:nvPicPr>
          <p:cNvPr id="12" name="Picture 11">
            <a:extLst>
              <a:ext uri="{FF2B5EF4-FFF2-40B4-BE49-F238E27FC236}">
                <a16:creationId xmlns:a16="http://schemas.microsoft.com/office/drawing/2014/main" id="{39BF7227-A555-4476-9DAC-ECFD9ABEC8FB}"/>
              </a:ext>
            </a:extLst>
          </p:cNvPr>
          <p:cNvPicPr>
            <a:picLocks noChangeAspect="1"/>
          </p:cNvPicPr>
          <p:nvPr/>
        </p:nvPicPr>
        <p:blipFill>
          <a:blip r:embed="rId9"/>
          <a:stretch>
            <a:fillRect/>
          </a:stretch>
        </p:blipFill>
        <p:spPr>
          <a:xfrm>
            <a:off x="506584" y="4324856"/>
            <a:ext cx="6915150" cy="771525"/>
          </a:xfrm>
          <a:prstGeom prst="rect">
            <a:avLst/>
          </a:prstGeom>
        </p:spPr>
      </p:pic>
      <p:pic>
        <p:nvPicPr>
          <p:cNvPr id="13" name="Picture 12">
            <a:extLst>
              <a:ext uri="{FF2B5EF4-FFF2-40B4-BE49-F238E27FC236}">
                <a16:creationId xmlns:a16="http://schemas.microsoft.com/office/drawing/2014/main" id="{23CDBEEC-66A5-481A-AFBD-B58E99314335}"/>
              </a:ext>
            </a:extLst>
          </p:cNvPr>
          <p:cNvPicPr>
            <a:picLocks noChangeAspect="1"/>
          </p:cNvPicPr>
          <p:nvPr/>
        </p:nvPicPr>
        <p:blipFill>
          <a:blip r:embed="rId10"/>
          <a:stretch>
            <a:fillRect/>
          </a:stretch>
        </p:blipFill>
        <p:spPr>
          <a:xfrm>
            <a:off x="576197" y="5465744"/>
            <a:ext cx="3933825" cy="466725"/>
          </a:xfrm>
          <a:prstGeom prst="rect">
            <a:avLst/>
          </a:prstGeom>
        </p:spPr>
      </p:pic>
      <p:sp>
        <p:nvSpPr>
          <p:cNvPr id="14" name="Multiply 11">
            <a:extLst>
              <a:ext uri="{FF2B5EF4-FFF2-40B4-BE49-F238E27FC236}">
                <a16:creationId xmlns:a16="http://schemas.microsoft.com/office/drawing/2014/main" id="{83FAE80D-20D4-4893-9EF4-A32D29D7EDE9}"/>
              </a:ext>
            </a:extLst>
          </p:cNvPr>
          <p:cNvSpPr/>
          <p:nvPr/>
        </p:nvSpPr>
        <p:spPr>
          <a:xfrm>
            <a:off x="4281064" y="5635493"/>
            <a:ext cx="457915" cy="52266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91" dirty="0"/>
          </a:p>
        </p:txBody>
      </p:sp>
      <p:pic>
        <p:nvPicPr>
          <p:cNvPr id="15" name="Picture 14">
            <a:extLst>
              <a:ext uri="{FF2B5EF4-FFF2-40B4-BE49-F238E27FC236}">
                <a16:creationId xmlns:a16="http://schemas.microsoft.com/office/drawing/2014/main" id="{28D8BC0A-7F15-442A-A28F-97A3FCE4278F}"/>
              </a:ext>
            </a:extLst>
          </p:cNvPr>
          <p:cNvPicPr>
            <a:picLocks noChangeAspect="1"/>
          </p:cNvPicPr>
          <p:nvPr/>
        </p:nvPicPr>
        <p:blipFill>
          <a:blip r:embed="rId11"/>
          <a:stretch>
            <a:fillRect/>
          </a:stretch>
        </p:blipFill>
        <p:spPr>
          <a:xfrm>
            <a:off x="4357744" y="2227817"/>
            <a:ext cx="5057775" cy="1638300"/>
          </a:xfrm>
          <a:prstGeom prst="rect">
            <a:avLst/>
          </a:prstGeom>
        </p:spPr>
      </p:pic>
    </p:spTree>
    <p:extLst>
      <p:ext uri="{BB962C8B-B14F-4D97-AF65-F5344CB8AC3E}">
        <p14:creationId xmlns:p14="http://schemas.microsoft.com/office/powerpoint/2010/main" val="33857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71601" y="-17512"/>
            <a:ext cx="11157862" cy="748988"/>
          </a:xfrm>
          <a:prstGeom prst="rect">
            <a:avLst/>
          </a:prstGeom>
          <a:noFill/>
        </p:spPr>
        <p:txBody>
          <a:bodyPr wrap="square" rtlCol="0">
            <a:spAutoFit/>
          </a:bodyPr>
          <a:lstStyle/>
          <a:p>
            <a:r>
              <a:rPr lang="en-AU" sz="4267" b="1" dirty="0">
                <a:solidFill>
                  <a:srgbClr val="005CB9"/>
                </a:solidFill>
              </a:rPr>
              <a:t>Sepsis</a:t>
            </a:r>
          </a:p>
        </p:txBody>
      </p:sp>
      <p:pic>
        <p:nvPicPr>
          <p:cNvPr id="8" name="Picture 7">
            <a:extLst>
              <a:ext uri="{FF2B5EF4-FFF2-40B4-BE49-F238E27FC236}">
                <a16:creationId xmlns:a16="http://schemas.microsoft.com/office/drawing/2014/main" id="{D0C27E5C-4900-464A-A37F-5B4E1F9261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571" y="6052971"/>
            <a:ext cx="3217390" cy="805029"/>
          </a:xfrm>
          <a:prstGeom prst="rect">
            <a:avLst/>
          </a:prstGeom>
        </p:spPr>
      </p:pic>
      <p:pic>
        <p:nvPicPr>
          <p:cNvPr id="11" name="Picture 4" descr="C:\Users\heynemsa\AppData\Local\Microsoft\Windows\Temporary Internet Files\Content.IE5\VHP4E7C9\Kliponious-green-tick[1].png">
            <a:extLst>
              <a:ext uri="{FF2B5EF4-FFF2-40B4-BE49-F238E27FC236}">
                <a16:creationId xmlns:a16="http://schemas.microsoft.com/office/drawing/2014/main" id="{2F8325EF-6EC5-48A2-9268-8B4A0FA7FE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5470" y="3580033"/>
            <a:ext cx="641369" cy="886288"/>
          </a:xfrm>
          <a:prstGeom prst="rect">
            <a:avLst/>
          </a:prstGeom>
          <a:noFill/>
          <a:extLst>
            <a:ext uri="{909E8E84-426E-40DD-AFC4-6F175D3DCCD1}">
              <a14:hiddenFill xmlns:a14="http://schemas.microsoft.com/office/drawing/2010/main">
                <a:solidFill>
                  <a:srgbClr val="FFFFFF"/>
                </a:solidFill>
              </a14:hiddenFill>
            </a:ext>
          </a:extLst>
        </p:spPr>
      </p:pic>
      <p:sp>
        <p:nvSpPr>
          <p:cNvPr id="12" name="Multiply 11">
            <a:extLst>
              <a:ext uri="{FF2B5EF4-FFF2-40B4-BE49-F238E27FC236}">
                <a16:creationId xmlns:a16="http://schemas.microsoft.com/office/drawing/2014/main" id="{FA40FF77-5731-4D55-BD18-59D0538A455E}"/>
              </a:ext>
            </a:extLst>
          </p:cNvPr>
          <p:cNvSpPr/>
          <p:nvPr/>
        </p:nvSpPr>
        <p:spPr>
          <a:xfrm>
            <a:off x="4073418" y="4394523"/>
            <a:ext cx="641369" cy="748987"/>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91" dirty="0"/>
          </a:p>
        </p:txBody>
      </p:sp>
      <p:sp>
        <p:nvSpPr>
          <p:cNvPr id="13" name="TextBox 12">
            <a:extLst>
              <a:ext uri="{FF2B5EF4-FFF2-40B4-BE49-F238E27FC236}">
                <a16:creationId xmlns:a16="http://schemas.microsoft.com/office/drawing/2014/main" id="{B0AA4D3B-10ED-4DBE-9089-8320220BA9B1}"/>
              </a:ext>
            </a:extLst>
          </p:cNvPr>
          <p:cNvSpPr txBox="1"/>
          <p:nvPr/>
        </p:nvSpPr>
        <p:spPr>
          <a:xfrm>
            <a:off x="671966" y="745081"/>
            <a:ext cx="10609591" cy="1815882"/>
          </a:xfrm>
          <a:prstGeom prst="rect">
            <a:avLst/>
          </a:prstGeom>
          <a:noFill/>
          <a:ln w="38100">
            <a:solidFill>
              <a:srgbClr val="0070C0"/>
            </a:solidFill>
          </a:ln>
        </p:spPr>
        <p:txBody>
          <a:bodyPr wrap="square" rtlCol="0">
            <a:spAutoFit/>
          </a:bodyPr>
          <a:lstStyle/>
          <a:p>
            <a:r>
              <a:rPr lang="en-AU" sz="1600" b="1" dirty="0"/>
              <a:t>Sepsis</a:t>
            </a:r>
            <a:r>
              <a:rPr lang="en-AU" sz="1600" dirty="0"/>
              <a:t> is defined as “life-threatening organ dysfunction caused by a dysregulated host response to infection”. Sepsis can be documented if present even in the absence of a positive blood culture result (bacteraemia)or fever.</a:t>
            </a:r>
          </a:p>
          <a:p>
            <a:endParaRPr lang="en-US" sz="1600" dirty="0"/>
          </a:p>
          <a:p>
            <a:pPr marL="285750" indent="-285750">
              <a:buFont typeface="Arial" panose="020B0604020202020204" pitchFamily="34" charset="0"/>
              <a:buChar char="•"/>
            </a:pPr>
            <a:r>
              <a:rPr lang="en-US" sz="1600" b="1" dirty="0"/>
              <a:t>S</a:t>
            </a:r>
            <a:r>
              <a:rPr lang="en-AU" sz="1600" b="1" dirty="0" err="1"/>
              <a:t>epsis</a:t>
            </a:r>
            <a:r>
              <a:rPr lang="en-AU" sz="1600" dirty="0"/>
              <a:t> is likely to be diagnosed in ED, treated immediately, patient is stabilised then admitted to the ward to find the source.</a:t>
            </a:r>
          </a:p>
          <a:p>
            <a:pPr marL="285750" indent="-285750">
              <a:buFont typeface="Arial" panose="020B0604020202020204" pitchFamily="34" charset="0"/>
              <a:buChar char="•"/>
            </a:pPr>
            <a:r>
              <a:rPr lang="en-US" sz="1600" dirty="0"/>
              <a:t>I</a:t>
            </a:r>
            <a:r>
              <a:rPr lang="en-AU" sz="1600" dirty="0"/>
              <a:t>t is then sometimes forgotten about in ward progress notes.</a:t>
            </a:r>
          </a:p>
          <a:p>
            <a:pPr marL="285750" indent="-285750">
              <a:buFont typeface="Arial" panose="020B0604020202020204" pitchFamily="34" charset="0"/>
              <a:buChar char="•"/>
            </a:pPr>
            <a:r>
              <a:rPr lang="en-US" sz="1600" dirty="0"/>
              <a:t>Important to document so that we can show the severity of condition – in data.</a:t>
            </a:r>
            <a:endParaRPr lang="en-AU" sz="1600" dirty="0"/>
          </a:p>
        </p:txBody>
      </p:sp>
      <p:sp>
        <p:nvSpPr>
          <p:cNvPr id="15" name="TextBox 14">
            <a:extLst>
              <a:ext uri="{FF2B5EF4-FFF2-40B4-BE49-F238E27FC236}">
                <a16:creationId xmlns:a16="http://schemas.microsoft.com/office/drawing/2014/main" id="{228E94B6-7283-466B-8E96-F54D882CFDE5}"/>
              </a:ext>
            </a:extLst>
          </p:cNvPr>
          <p:cNvSpPr txBox="1"/>
          <p:nvPr/>
        </p:nvSpPr>
        <p:spPr>
          <a:xfrm>
            <a:off x="671967" y="2751771"/>
            <a:ext cx="10609590" cy="3046988"/>
          </a:xfrm>
          <a:prstGeom prst="rect">
            <a:avLst/>
          </a:prstGeom>
          <a:noFill/>
          <a:ln w="38100">
            <a:solidFill>
              <a:srgbClr val="0070C0"/>
            </a:solidFill>
          </a:ln>
        </p:spPr>
        <p:txBody>
          <a:bodyPr wrap="square" rtlCol="0">
            <a:spAutoFit/>
          </a:bodyPr>
          <a:lstStyle/>
          <a:p>
            <a:r>
              <a:rPr lang="en-AU" sz="1600" dirty="0"/>
              <a:t>When </a:t>
            </a:r>
            <a:r>
              <a:rPr lang="en-AU" sz="1600" b="1" dirty="0"/>
              <a:t>Sepsis </a:t>
            </a:r>
            <a:r>
              <a:rPr lang="en-AU" sz="1600" dirty="0"/>
              <a:t>is present, please </a:t>
            </a:r>
            <a:r>
              <a:rPr lang="en-AU" sz="1600" b="1" dirty="0">
                <a:solidFill>
                  <a:srgbClr val="0070C0"/>
                </a:solidFill>
              </a:rPr>
              <a:t>document</a:t>
            </a:r>
            <a:r>
              <a:rPr lang="en-AU" sz="1600" dirty="0">
                <a:solidFill>
                  <a:srgbClr val="00B050"/>
                </a:solidFill>
              </a:rPr>
              <a:t> </a:t>
            </a:r>
            <a:r>
              <a:rPr lang="en-AU" sz="1600" dirty="0"/>
              <a:t>it on the Discharge Summary and in progress notes.</a:t>
            </a:r>
          </a:p>
          <a:p>
            <a:endParaRPr lang="en-AU" sz="1600" dirty="0"/>
          </a:p>
          <a:p>
            <a:r>
              <a:rPr lang="en-US" sz="1600" b="1" dirty="0"/>
              <a:t>Document</a:t>
            </a:r>
            <a:r>
              <a:rPr lang="en-US" sz="1600" dirty="0"/>
              <a:t> the localised infection  when  known separately:</a:t>
            </a:r>
          </a:p>
          <a:p>
            <a:endParaRPr lang="en-AU" sz="1600" dirty="0"/>
          </a:p>
          <a:p>
            <a:pPr marL="236658" indent="-236658">
              <a:buFont typeface="Arial" panose="020B0604020202020204" pitchFamily="34" charset="0"/>
              <a:buChar char="•"/>
            </a:pPr>
            <a:r>
              <a:rPr lang="en-AU" sz="1600" b="1" dirty="0">
                <a:solidFill>
                  <a:srgbClr val="0070C0"/>
                </a:solidFill>
              </a:rPr>
              <a:t>Sepsis</a:t>
            </a:r>
            <a:r>
              <a:rPr lang="en-AU" sz="1600" dirty="0">
                <a:solidFill>
                  <a:srgbClr val="0070C0"/>
                </a:solidFill>
              </a:rPr>
              <a:t> </a:t>
            </a:r>
            <a:r>
              <a:rPr lang="en-AU" sz="1600" b="1" dirty="0">
                <a:solidFill>
                  <a:srgbClr val="0070C0"/>
                </a:solidFill>
              </a:rPr>
              <a:t>with or secondary to </a:t>
            </a:r>
            <a:r>
              <a:rPr lang="en-AU" sz="1600" dirty="0">
                <a:solidFill>
                  <a:srgbClr val="0070C0"/>
                </a:solidFill>
              </a:rPr>
              <a:t>(pneumonia, UTI, meningitis, cellulitis, cholecystitis/cholangitis, renal calculi, catheters, miscarriages, recent wounds, recent surgery, neutropaenia and those immunocompromised) OR</a:t>
            </a:r>
          </a:p>
          <a:p>
            <a:pPr marL="236658" indent="-236658">
              <a:buFont typeface="Arial" panose="020B0604020202020204" pitchFamily="34" charset="0"/>
              <a:buChar char="•"/>
            </a:pPr>
            <a:r>
              <a:rPr lang="en-US" sz="1600" dirty="0">
                <a:solidFill>
                  <a:srgbClr val="0070C0"/>
                </a:solidFill>
              </a:rPr>
              <a:t>Sepsis of unknown source </a:t>
            </a:r>
            <a:endParaRPr lang="en-AU" sz="1600" dirty="0">
              <a:solidFill>
                <a:srgbClr val="0070C0"/>
              </a:solidFill>
            </a:endParaRPr>
          </a:p>
          <a:p>
            <a:endParaRPr lang="en-AU" sz="1600" b="1" dirty="0"/>
          </a:p>
          <a:p>
            <a:r>
              <a:rPr lang="en-AU" sz="1600" b="1" dirty="0"/>
              <a:t>Do not</a:t>
            </a:r>
            <a:r>
              <a:rPr lang="en-AU" sz="1600" dirty="0"/>
              <a:t> document:</a:t>
            </a:r>
          </a:p>
          <a:p>
            <a:pPr marL="236658" indent="-236658">
              <a:buFont typeface="Arial" panose="020B0604020202020204" pitchFamily="34" charset="0"/>
              <a:buChar char="•"/>
            </a:pPr>
            <a:r>
              <a:rPr lang="en-AU" sz="1600" dirty="0">
                <a:solidFill>
                  <a:srgbClr val="FF0000"/>
                </a:solidFill>
              </a:rPr>
              <a:t>Chest sepsis, Biliary sepsis, Urosepsis</a:t>
            </a:r>
          </a:p>
          <a:p>
            <a:pPr marL="236658" indent="-236658">
              <a:buFont typeface="Arial" panose="020B0604020202020204" pitchFamily="34" charset="0"/>
              <a:buChar char="•"/>
            </a:pPr>
            <a:endParaRPr lang="en-AU" sz="1600" dirty="0"/>
          </a:p>
          <a:p>
            <a:r>
              <a:rPr lang="en-AU" sz="1600" dirty="0"/>
              <a:t>Make it clear if “</a:t>
            </a:r>
            <a:r>
              <a:rPr lang="en-AU" sz="1600" b="1" dirty="0">
                <a:solidFill>
                  <a:srgbClr val="0070C0"/>
                </a:solidFill>
              </a:rPr>
              <a:t>present on admission</a:t>
            </a:r>
            <a:r>
              <a:rPr lang="en-AU" sz="1600" dirty="0"/>
              <a:t>” or if “</a:t>
            </a:r>
            <a:r>
              <a:rPr lang="en-AU" sz="1600" b="1" dirty="0">
                <a:solidFill>
                  <a:srgbClr val="0070C0"/>
                </a:solidFill>
              </a:rPr>
              <a:t>hospital acquired</a:t>
            </a:r>
            <a:r>
              <a:rPr lang="en-AU" sz="1600" dirty="0"/>
              <a:t>” so it can be reported as a true </a:t>
            </a:r>
            <a:r>
              <a:rPr lang="en-AU" sz="1600" b="1" dirty="0"/>
              <a:t>HAC</a:t>
            </a:r>
            <a:r>
              <a:rPr lang="en-AU" sz="1600" dirty="0"/>
              <a:t>.</a:t>
            </a:r>
          </a:p>
        </p:txBody>
      </p:sp>
    </p:spTree>
    <p:extLst>
      <p:ext uri="{BB962C8B-B14F-4D97-AF65-F5344CB8AC3E}">
        <p14:creationId xmlns:p14="http://schemas.microsoft.com/office/powerpoint/2010/main" val="10244532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458081" y="-61460"/>
            <a:ext cx="11157862" cy="748988"/>
          </a:xfrm>
          <a:prstGeom prst="rect">
            <a:avLst/>
          </a:prstGeom>
          <a:noFill/>
        </p:spPr>
        <p:txBody>
          <a:bodyPr wrap="square" rtlCol="0">
            <a:spAutoFit/>
          </a:bodyPr>
          <a:lstStyle/>
          <a:p>
            <a:r>
              <a:rPr lang="en-US" sz="4267" b="1" dirty="0">
                <a:solidFill>
                  <a:srgbClr val="005CB9"/>
                </a:solidFill>
              </a:rPr>
              <a:t>Change in medication </a:t>
            </a:r>
          </a:p>
        </p:txBody>
      </p:sp>
      <p:sp>
        <p:nvSpPr>
          <p:cNvPr id="7" name="TextBox 6">
            <a:extLst>
              <a:ext uri="{FF2B5EF4-FFF2-40B4-BE49-F238E27FC236}">
                <a16:creationId xmlns:a16="http://schemas.microsoft.com/office/drawing/2014/main" id="{B9D23911-9E33-4B11-9B01-6F4B4A202CB4}"/>
              </a:ext>
            </a:extLst>
          </p:cNvPr>
          <p:cNvSpPr txBox="1"/>
          <p:nvPr/>
        </p:nvSpPr>
        <p:spPr>
          <a:xfrm>
            <a:off x="458081" y="3275683"/>
            <a:ext cx="10783167" cy="1477328"/>
          </a:xfrm>
          <a:prstGeom prst="rect">
            <a:avLst/>
          </a:prstGeom>
          <a:noFill/>
          <a:ln w="38100">
            <a:solidFill>
              <a:srgbClr val="0070C0"/>
            </a:solidFill>
          </a:ln>
        </p:spPr>
        <p:txBody>
          <a:bodyPr wrap="square" rtlCol="0">
            <a:spAutoFit/>
          </a:bodyPr>
          <a:lstStyle/>
          <a:p>
            <a:r>
              <a:rPr lang="en-US" dirty="0"/>
              <a:t>Excellent note about patient on Sotalol 20mg for ventricular </a:t>
            </a:r>
            <a:r>
              <a:rPr lang="en-US" dirty="0" err="1"/>
              <a:t>ectopics</a:t>
            </a:r>
            <a:r>
              <a:rPr lang="en-US" dirty="0"/>
              <a:t>.</a:t>
            </a:r>
          </a:p>
          <a:p>
            <a:r>
              <a:rPr lang="en-US" dirty="0"/>
              <a:t>Sotalol increased to 40mg.</a:t>
            </a:r>
          </a:p>
          <a:p>
            <a:r>
              <a:rPr lang="en-US" dirty="0"/>
              <a:t>Therefore ventricular </a:t>
            </a:r>
            <a:r>
              <a:rPr lang="en-US" dirty="0" err="1"/>
              <a:t>ectopics</a:t>
            </a:r>
            <a:r>
              <a:rPr lang="en-US" dirty="0"/>
              <a:t> can be coded and it carries a DCL </a:t>
            </a:r>
            <a:r>
              <a:rPr lang="en-US" dirty="0">
                <a:sym typeface="Wingdings" panose="05000000000000000000" pitchFamily="2" charset="2"/>
              </a:rPr>
              <a:t></a:t>
            </a:r>
            <a:endParaRPr lang="en-US" dirty="0"/>
          </a:p>
          <a:p>
            <a:endParaRPr lang="en-US" dirty="0"/>
          </a:p>
          <a:p>
            <a:r>
              <a:rPr lang="en-US" dirty="0"/>
              <a:t>Example 0193341 14/04/2024 CAHF</a:t>
            </a:r>
            <a:endParaRPr lang="en-AU" dirty="0"/>
          </a:p>
        </p:txBody>
      </p:sp>
      <p:pic>
        <p:nvPicPr>
          <p:cNvPr id="2" name="Picture 1">
            <a:extLst>
              <a:ext uri="{FF2B5EF4-FFF2-40B4-BE49-F238E27FC236}">
                <a16:creationId xmlns:a16="http://schemas.microsoft.com/office/drawing/2014/main" id="{704E3E25-99F0-4523-8C4C-04F31777F5D3}"/>
              </a:ext>
            </a:extLst>
          </p:cNvPr>
          <p:cNvPicPr>
            <a:picLocks noChangeAspect="1"/>
          </p:cNvPicPr>
          <p:nvPr/>
        </p:nvPicPr>
        <p:blipFill>
          <a:blip r:embed="rId2"/>
          <a:stretch>
            <a:fillRect/>
          </a:stretch>
        </p:blipFill>
        <p:spPr>
          <a:xfrm>
            <a:off x="715554" y="915012"/>
            <a:ext cx="6734175" cy="192405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9B75B551-B2C0-4351-9738-9A36E7789AA1}"/>
                  </a:ext>
                </a:extLst>
              </p14:cNvPr>
              <p14:cNvContentPartPr/>
              <p14:nvPr/>
            </p14:nvContentPartPr>
            <p14:xfrm>
              <a:off x="5319963" y="1175676"/>
              <a:ext cx="933120" cy="23400"/>
            </p14:xfrm>
          </p:contentPart>
        </mc:Choice>
        <mc:Fallback xmlns="">
          <p:pic>
            <p:nvPicPr>
              <p:cNvPr id="3" name="Ink 2">
                <a:extLst>
                  <a:ext uri="{FF2B5EF4-FFF2-40B4-BE49-F238E27FC236}">
                    <a16:creationId xmlns:a16="http://schemas.microsoft.com/office/drawing/2014/main" id="{9B75B551-B2C0-4351-9738-9A36E7789AA1}"/>
                  </a:ext>
                </a:extLst>
              </p:cNvPr>
              <p:cNvPicPr/>
              <p:nvPr/>
            </p:nvPicPr>
            <p:blipFill>
              <a:blip r:embed="rId4"/>
              <a:stretch>
                <a:fillRect/>
              </a:stretch>
            </p:blipFill>
            <p:spPr>
              <a:xfrm>
                <a:off x="5265963" y="1067676"/>
                <a:ext cx="1040760" cy="239040"/>
              </a:xfrm>
              <a:prstGeom prst="rect">
                <a:avLst/>
              </a:prstGeom>
            </p:spPr>
          </p:pic>
        </mc:Fallback>
      </mc:AlternateContent>
    </p:spTree>
    <p:extLst>
      <p:ext uri="{BB962C8B-B14F-4D97-AF65-F5344CB8AC3E}">
        <p14:creationId xmlns:p14="http://schemas.microsoft.com/office/powerpoint/2010/main" val="10605907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5503" y="6277233"/>
            <a:ext cx="3219672" cy="356503"/>
          </a:xfrm>
          <a:prstGeom prst="rect">
            <a:avLst/>
          </a:prstGeom>
        </p:spPr>
      </p:pic>
      <p:sp>
        <p:nvSpPr>
          <p:cNvPr id="6" name="TextBox 5"/>
          <p:cNvSpPr txBox="1"/>
          <p:nvPr/>
        </p:nvSpPr>
        <p:spPr>
          <a:xfrm>
            <a:off x="541208" y="75107"/>
            <a:ext cx="11157862" cy="748988"/>
          </a:xfrm>
          <a:prstGeom prst="rect">
            <a:avLst/>
          </a:prstGeom>
          <a:noFill/>
        </p:spPr>
        <p:txBody>
          <a:bodyPr wrap="square" rtlCol="0">
            <a:spAutoFit/>
          </a:bodyPr>
          <a:lstStyle/>
          <a:p>
            <a:r>
              <a:rPr lang="en-US" sz="4267" b="1" dirty="0">
                <a:solidFill>
                  <a:srgbClr val="005CB9"/>
                </a:solidFill>
              </a:rPr>
              <a:t>Stroke </a:t>
            </a:r>
          </a:p>
        </p:txBody>
      </p:sp>
      <p:pic>
        <p:nvPicPr>
          <p:cNvPr id="9" name="Picture 8">
            <a:extLst>
              <a:ext uri="{FF2B5EF4-FFF2-40B4-BE49-F238E27FC236}">
                <a16:creationId xmlns:a16="http://schemas.microsoft.com/office/drawing/2014/main" id="{9E64C693-FC3F-4D9B-BA06-24E345D07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05" y="6052971"/>
            <a:ext cx="3217390" cy="805029"/>
          </a:xfrm>
          <a:prstGeom prst="rect">
            <a:avLst/>
          </a:prstGeom>
        </p:spPr>
      </p:pic>
      <p:sp>
        <p:nvSpPr>
          <p:cNvPr id="10" name="TextBox 9"/>
          <p:cNvSpPr txBox="1"/>
          <p:nvPr/>
        </p:nvSpPr>
        <p:spPr>
          <a:xfrm>
            <a:off x="635069" y="969574"/>
            <a:ext cx="9918281" cy="1477328"/>
          </a:xfrm>
          <a:prstGeom prst="rect">
            <a:avLst/>
          </a:prstGeom>
          <a:noFill/>
          <a:ln w="38100">
            <a:solidFill>
              <a:srgbClr val="0070C0"/>
            </a:solidFill>
          </a:ln>
        </p:spPr>
        <p:txBody>
          <a:bodyPr wrap="square" rtlCol="0">
            <a:spAutoFit/>
          </a:bodyPr>
          <a:lstStyle/>
          <a:p>
            <a:r>
              <a:rPr lang="en-AU" dirty="0"/>
              <a:t>Important Tips:</a:t>
            </a:r>
          </a:p>
          <a:p>
            <a:pPr marL="285750" indent="-285750">
              <a:buFont typeface="Arial" panose="020B0604020202020204" pitchFamily="34" charset="0"/>
              <a:buChar char="•"/>
            </a:pPr>
            <a:r>
              <a:rPr lang="en-AU" dirty="0"/>
              <a:t>Document ischaemic (infarct) or haemorrhagic.</a:t>
            </a:r>
          </a:p>
          <a:p>
            <a:pPr marL="285750" indent="-285750">
              <a:buFont typeface="Arial" panose="020B0604020202020204" pitchFamily="34" charset="0"/>
              <a:buChar char="•"/>
            </a:pPr>
            <a:r>
              <a:rPr lang="en-US" dirty="0"/>
              <a:t>Document manifestations/effects of stroke and link to management plan, </a:t>
            </a:r>
            <a:r>
              <a:rPr lang="en-US" dirty="0" err="1"/>
              <a:t>eg</a:t>
            </a:r>
            <a:r>
              <a:rPr lang="en-US" dirty="0"/>
              <a:t> hemiplegia/L sided weakness, dysphagia, new urinary incontinence.</a:t>
            </a:r>
          </a:p>
          <a:p>
            <a:pPr marL="285750" indent="-285750">
              <a:buFont typeface="Arial" panose="020B0604020202020204" pitchFamily="34" charset="0"/>
              <a:buChar char="•"/>
            </a:pPr>
            <a:r>
              <a:rPr lang="en-US" dirty="0"/>
              <a:t>Document </a:t>
            </a:r>
            <a:r>
              <a:rPr lang="en-US" dirty="0" err="1"/>
              <a:t>aetiology</a:t>
            </a:r>
            <a:r>
              <a:rPr lang="en-US" dirty="0"/>
              <a:t> when known, </a:t>
            </a:r>
            <a:r>
              <a:rPr lang="en-US" dirty="0" err="1"/>
              <a:t>eg</a:t>
            </a:r>
            <a:r>
              <a:rPr lang="en-US" dirty="0"/>
              <a:t> AF.</a:t>
            </a:r>
            <a:endParaRPr lang="en-AU" dirty="0"/>
          </a:p>
        </p:txBody>
      </p:sp>
      <p:pic>
        <p:nvPicPr>
          <p:cNvPr id="2" name="Picture 1">
            <a:extLst>
              <a:ext uri="{FF2B5EF4-FFF2-40B4-BE49-F238E27FC236}">
                <a16:creationId xmlns:a16="http://schemas.microsoft.com/office/drawing/2014/main" id="{54C00D6A-C08D-42FD-906A-DF7AAC946CA8}"/>
              </a:ext>
            </a:extLst>
          </p:cNvPr>
          <p:cNvPicPr>
            <a:picLocks noChangeAspect="1"/>
          </p:cNvPicPr>
          <p:nvPr/>
        </p:nvPicPr>
        <p:blipFill>
          <a:blip r:embed="rId4"/>
          <a:stretch>
            <a:fillRect/>
          </a:stretch>
        </p:blipFill>
        <p:spPr>
          <a:xfrm>
            <a:off x="753174" y="3682812"/>
            <a:ext cx="6877050" cy="857250"/>
          </a:xfrm>
          <a:prstGeom prst="rect">
            <a:avLst/>
          </a:prstGeom>
        </p:spPr>
      </p:pic>
      <p:sp>
        <p:nvSpPr>
          <p:cNvPr id="8" name="TextBox 7">
            <a:extLst>
              <a:ext uri="{FF2B5EF4-FFF2-40B4-BE49-F238E27FC236}">
                <a16:creationId xmlns:a16="http://schemas.microsoft.com/office/drawing/2014/main" id="{2CF3E2A1-0A7A-4504-BA19-BCC15EBB39C0}"/>
              </a:ext>
            </a:extLst>
          </p:cNvPr>
          <p:cNvSpPr txBox="1"/>
          <p:nvPr/>
        </p:nvSpPr>
        <p:spPr>
          <a:xfrm>
            <a:off x="753174" y="3346006"/>
            <a:ext cx="1493241" cy="246221"/>
          </a:xfrm>
          <a:prstGeom prst="rect">
            <a:avLst/>
          </a:prstGeom>
          <a:noFill/>
        </p:spPr>
        <p:txBody>
          <a:bodyPr wrap="square" rtlCol="0">
            <a:spAutoFit/>
          </a:bodyPr>
          <a:lstStyle/>
          <a:p>
            <a:r>
              <a:rPr lang="en-US" sz="1000" dirty="0"/>
              <a:t>UR 0015441 23/2/2024</a:t>
            </a:r>
            <a:endParaRPr lang="en-AU" sz="1000" dirty="0"/>
          </a:p>
        </p:txBody>
      </p:sp>
    </p:spTree>
    <p:extLst>
      <p:ext uri="{BB962C8B-B14F-4D97-AF65-F5344CB8AC3E}">
        <p14:creationId xmlns:p14="http://schemas.microsoft.com/office/powerpoint/2010/main" val="3160177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482509" y="-42783"/>
            <a:ext cx="11157862" cy="748988"/>
          </a:xfrm>
          <a:prstGeom prst="rect">
            <a:avLst/>
          </a:prstGeom>
          <a:noFill/>
        </p:spPr>
        <p:txBody>
          <a:bodyPr wrap="square" rtlCol="0">
            <a:spAutoFit/>
          </a:bodyPr>
          <a:lstStyle/>
          <a:p>
            <a:r>
              <a:rPr lang="en-US" sz="4267" b="1" dirty="0">
                <a:solidFill>
                  <a:srgbClr val="005CB9"/>
                </a:solidFill>
              </a:rPr>
              <a:t>Pneumonia – further specificity </a:t>
            </a:r>
            <a:endParaRPr lang="en-AU" sz="4267" b="1" dirty="0">
              <a:solidFill>
                <a:srgbClr val="005CB9"/>
              </a:solidFill>
            </a:endParaRPr>
          </a:p>
        </p:txBody>
      </p:sp>
      <p:pic>
        <p:nvPicPr>
          <p:cNvPr id="8" name="Picture 7">
            <a:extLst>
              <a:ext uri="{FF2B5EF4-FFF2-40B4-BE49-F238E27FC236}">
                <a16:creationId xmlns:a16="http://schemas.microsoft.com/office/drawing/2014/main" id="{40E3F67F-58BE-48D4-ABD6-7AAD6E36D4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633" y="6022218"/>
            <a:ext cx="3217390" cy="805029"/>
          </a:xfrm>
          <a:prstGeom prst="rect">
            <a:avLst/>
          </a:prstGeom>
        </p:spPr>
      </p:pic>
      <p:sp>
        <p:nvSpPr>
          <p:cNvPr id="3" name="TextBox 2">
            <a:extLst>
              <a:ext uri="{FF2B5EF4-FFF2-40B4-BE49-F238E27FC236}">
                <a16:creationId xmlns:a16="http://schemas.microsoft.com/office/drawing/2014/main" id="{221EDAC7-FD13-4217-8C47-B84442214011}"/>
              </a:ext>
            </a:extLst>
          </p:cNvPr>
          <p:cNvSpPr txBox="1"/>
          <p:nvPr/>
        </p:nvSpPr>
        <p:spPr>
          <a:xfrm>
            <a:off x="626652" y="706205"/>
            <a:ext cx="6395921" cy="2585323"/>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Pneumonia, CAP, HAP, LL pneumonia </a:t>
            </a:r>
            <a:r>
              <a:rPr lang="en-US" dirty="0" err="1"/>
              <a:t>etc</a:t>
            </a:r>
            <a:r>
              <a:rPr lang="en-US" dirty="0"/>
              <a:t> has DCL = 0 or 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Bacterial or viral pneumonia has DCL=1 or 2</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When sputum grows a bug and there are sensitivities, we can link that bug with pneumonia.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When no bug is identified and you treat patient with antibiotics, CRP, WCC </a:t>
            </a:r>
            <a:r>
              <a:rPr lang="en-US" dirty="0" err="1"/>
              <a:t>etc</a:t>
            </a:r>
            <a:r>
              <a:rPr lang="en-US" dirty="0"/>
              <a:t>, call it “bacterial”.</a:t>
            </a:r>
          </a:p>
        </p:txBody>
      </p:sp>
      <p:pic>
        <p:nvPicPr>
          <p:cNvPr id="5" name="Picture 4">
            <a:extLst>
              <a:ext uri="{FF2B5EF4-FFF2-40B4-BE49-F238E27FC236}">
                <a16:creationId xmlns:a16="http://schemas.microsoft.com/office/drawing/2014/main" id="{35262ED3-E66A-439A-9847-6BBDCAE2812B}"/>
              </a:ext>
            </a:extLst>
          </p:cNvPr>
          <p:cNvPicPr>
            <a:picLocks noChangeAspect="1"/>
          </p:cNvPicPr>
          <p:nvPr/>
        </p:nvPicPr>
        <p:blipFill>
          <a:blip r:embed="rId4"/>
          <a:stretch>
            <a:fillRect/>
          </a:stretch>
        </p:blipFill>
        <p:spPr>
          <a:xfrm>
            <a:off x="482509" y="3572526"/>
            <a:ext cx="10617200" cy="2635709"/>
          </a:xfrm>
          <a:prstGeom prst="rect">
            <a:avLst/>
          </a:prstGeom>
        </p:spPr>
      </p:pic>
      <p:pic>
        <p:nvPicPr>
          <p:cNvPr id="10" name="Picture 4" descr="C:\Users\heynemsa\AppData\Local\Microsoft\Windows\Temporary Internet Files\Content.IE5\VHP4E7C9\Kliponious-green-tick[1].png">
            <a:extLst>
              <a:ext uri="{FF2B5EF4-FFF2-40B4-BE49-F238E27FC236}">
                <a16:creationId xmlns:a16="http://schemas.microsoft.com/office/drawing/2014/main" id="{65966DC2-140A-4BEB-AAE9-168F2CCDE1C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24613" y="5088335"/>
            <a:ext cx="641369" cy="8862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583A789-F847-428B-A5DE-76E672DFDA2B}"/>
              </a:ext>
            </a:extLst>
          </p:cNvPr>
          <p:cNvPicPr>
            <a:picLocks noChangeAspect="1"/>
          </p:cNvPicPr>
          <p:nvPr/>
        </p:nvPicPr>
        <p:blipFill>
          <a:blip r:embed="rId6"/>
          <a:stretch>
            <a:fillRect/>
          </a:stretch>
        </p:blipFill>
        <p:spPr>
          <a:xfrm>
            <a:off x="8501544" y="331711"/>
            <a:ext cx="2286000" cy="2847975"/>
          </a:xfrm>
          <a:prstGeom prst="rect">
            <a:avLst/>
          </a:prstGeom>
        </p:spPr>
      </p:pic>
    </p:spTree>
    <p:extLst>
      <p:ext uri="{BB962C8B-B14F-4D97-AF65-F5344CB8AC3E}">
        <p14:creationId xmlns:p14="http://schemas.microsoft.com/office/powerpoint/2010/main" val="2330154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0753"/>
            <a:ext cx="11157862" cy="748988"/>
          </a:xfrm>
          <a:prstGeom prst="rect">
            <a:avLst/>
          </a:prstGeom>
          <a:noFill/>
        </p:spPr>
        <p:txBody>
          <a:bodyPr wrap="square" rtlCol="0">
            <a:spAutoFit/>
          </a:bodyPr>
          <a:lstStyle/>
          <a:p>
            <a:r>
              <a:rPr lang="en-US" sz="4267" b="1" dirty="0">
                <a:solidFill>
                  <a:srgbClr val="005CB9"/>
                </a:solidFill>
              </a:rPr>
              <a:t>Pneumonia – further specificity  </a:t>
            </a:r>
            <a:endParaRPr lang="en-AU" sz="4267" b="1" dirty="0">
              <a:solidFill>
                <a:srgbClr val="005CB9"/>
              </a:solidFill>
            </a:endParaRPr>
          </a:p>
        </p:txBody>
      </p:sp>
      <p:pic>
        <p:nvPicPr>
          <p:cNvPr id="8" name="Picture 7">
            <a:extLst>
              <a:ext uri="{FF2B5EF4-FFF2-40B4-BE49-F238E27FC236}">
                <a16:creationId xmlns:a16="http://schemas.microsoft.com/office/drawing/2014/main" id="{40E3F67F-58BE-48D4-ABD6-7AAD6E36D4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633" y="6022218"/>
            <a:ext cx="3217390" cy="805029"/>
          </a:xfrm>
          <a:prstGeom prst="rect">
            <a:avLst/>
          </a:prstGeom>
        </p:spPr>
      </p:pic>
      <p:sp>
        <p:nvSpPr>
          <p:cNvPr id="5" name="Rectangle 4">
            <a:extLst>
              <a:ext uri="{FF2B5EF4-FFF2-40B4-BE49-F238E27FC236}">
                <a16:creationId xmlns:a16="http://schemas.microsoft.com/office/drawing/2014/main" id="{B09788A1-C717-4DAA-A686-78337223DCED}"/>
              </a:ext>
            </a:extLst>
          </p:cNvPr>
          <p:cNvSpPr/>
          <p:nvPr/>
        </p:nvSpPr>
        <p:spPr>
          <a:xfrm>
            <a:off x="605882" y="1046423"/>
            <a:ext cx="6096000" cy="1477328"/>
          </a:xfrm>
          <a:prstGeom prst="rect">
            <a:avLst/>
          </a:prstGeom>
          <a:ln w="38100">
            <a:solidFill>
              <a:srgbClr val="0070C0"/>
            </a:solidFill>
          </a:ln>
        </p:spPr>
        <p:txBody>
          <a:bodyPr>
            <a:spAutoFit/>
          </a:bodyPr>
          <a:lstStyle/>
          <a:p>
            <a:r>
              <a:rPr lang="en-AU" dirty="0">
                <a:solidFill>
                  <a:srgbClr val="000000"/>
                </a:solidFill>
                <a:latin typeface="Calibri" panose="020F0502020204030204" pitchFamily="34" charset="0"/>
              </a:rPr>
              <a:t>Hi Dr, I just have a documentation query for you. In the notes and d/c summary it states this </a:t>
            </a:r>
            <a:r>
              <a:rPr lang="en-AU" dirty="0" err="1">
                <a:solidFill>
                  <a:srgbClr val="000000"/>
                </a:solidFill>
                <a:latin typeface="Calibri" panose="020F0502020204030204" pitchFamily="34" charset="0"/>
              </a:rPr>
              <a:t>pt</a:t>
            </a:r>
            <a:r>
              <a:rPr lang="en-AU" dirty="0">
                <a:solidFill>
                  <a:srgbClr val="000000"/>
                </a:solidFill>
                <a:latin typeface="Calibri" panose="020F0502020204030204" pitchFamily="34" charset="0"/>
              </a:rPr>
              <a:t> was treated for CAP. To help with clinical coding specificity can you please confirm in the documentation if this was presumed viral or bacterial pneumonia? Thanks for your time! </a:t>
            </a:r>
            <a:endParaRPr lang="en-AU" dirty="0"/>
          </a:p>
        </p:txBody>
      </p:sp>
      <p:sp>
        <p:nvSpPr>
          <p:cNvPr id="11" name="Rectangle 10">
            <a:extLst>
              <a:ext uri="{FF2B5EF4-FFF2-40B4-BE49-F238E27FC236}">
                <a16:creationId xmlns:a16="http://schemas.microsoft.com/office/drawing/2014/main" id="{23CC78DD-CEA6-41F9-807F-10C2D543BBD3}"/>
              </a:ext>
            </a:extLst>
          </p:cNvPr>
          <p:cNvSpPr/>
          <p:nvPr/>
        </p:nvSpPr>
        <p:spPr>
          <a:xfrm>
            <a:off x="605882" y="2994857"/>
            <a:ext cx="4360361" cy="369332"/>
          </a:xfrm>
          <a:prstGeom prst="rect">
            <a:avLst/>
          </a:prstGeom>
          <a:ln w="38100">
            <a:solidFill>
              <a:srgbClr val="00B050"/>
            </a:solidFill>
          </a:ln>
        </p:spPr>
        <p:txBody>
          <a:bodyPr wrap="none">
            <a:spAutoFit/>
          </a:bodyPr>
          <a:lstStyle/>
          <a:p>
            <a:r>
              <a:rPr lang="en-AU" dirty="0"/>
              <a:t>"We started antis which means bacterial :)"</a:t>
            </a:r>
          </a:p>
        </p:txBody>
      </p:sp>
      <p:sp>
        <p:nvSpPr>
          <p:cNvPr id="12" name="TextBox 11">
            <a:extLst>
              <a:ext uri="{FF2B5EF4-FFF2-40B4-BE49-F238E27FC236}">
                <a16:creationId xmlns:a16="http://schemas.microsoft.com/office/drawing/2014/main" id="{D051687C-3B2E-46BA-BEB6-33DB5611596E}"/>
              </a:ext>
            </a:extLst>
          </p:cNvPr>
          <p:cNvSpPr txBox="1"/>
          <p:nvPr/>
        </p:nvSpPr>
        <p:spPr>
          <a:xfrm>
            <a:off x="605882" y="3893227"/>
            <a:ext cx="6096000" cy="923330"/>
          </a:xfrm>
          <a:prstGeom prst="rect">
            <a:avLst/>
          </a:prstGeom>
          <a:noFill/>
          <a:ln w="38100">
            <a:solidFill>
              <a:srgbClr val="0070C0"/>
            </a:solidFill>
          </a:ln>
        </p:spPr>
        <p:txBody>
          <a:bodyPr wrap="square" rtlCol="0">
            <a:spAutoFit/>
          </a:bodyPr>
          <a:lstStyle/>
          <a:p>
            <a:r>
              <a:rPr lang="en-US" dirty="0"/>
              <a:t>Needs to be documented in the notes.  We wouldn’t be asking if we could make assumptions.  Unfortunately in this case, it was coded as unspecified.</a:t>
            </a:r>
            <a:endParaRPr lang="en-AU" dirty="0"/>
          </a:p>
        </p:txBody>
      </p:sp>
      <p:sp>
        <p:nvSpPr>
          <p:cNvPr id="2" name="Oval 1">
            <a:extLst>
              <a:ext uri="{FF2B5EF4-FFF2-40B4-BE49-F238E27FC236}">
                <a16:creationId xmlns:a16="http://schemas.microsoft.com/office/drawing/2014/main" id="{AB387B41-C1AF-4C9F-B433-2DF47332E810}"/>
              </a:ext>
            </a:extLst>
          </p:cNvPr>
          <p:cNvSpPr/>
          <p:nvPr/>
        </p:nvSpPr>
        <p:spPr>
          <a:xfrm>
            <a:off x="7924800" y="1501140"/>
            <a:ext cx="3398520" cy="2065020"/>
          </a:xfrm>
          <a:prstGeom prst="ellipse">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CDI Query via Medtasker</a:t>
            </a:r>
            <a:endParaRPr lang="en-AU" dirty="0"/>
          </a:p>
        </p:txBody>
      </p:sp>
      <p:cxnSp>
        <p:nvCxnSpPr>
          <p:cNvPr id="9" name="Straight Arrow Connector 8">
            <a:extLst>
              <a:ext uri="{FF2B5EF4-FFF2-40B4-BE49-F238E27FC236}">
                <a16:creationId xmlns:a16="http://schemas.microsoft.com/office/drawing/2014/main" id="{5EA65AA2-9853-4909-A7A1-476AA244F147}"/>
              </a:ext>
            </a:extLst>
          </p:cNvPr>
          <p:cNvCxnSpPr>
            <a:stCxn id="2" idx="2"/>
            <a:endCxn id="5" idx="3"/>
          </p:cNvCxnSpPr>
          <p:nvPr/>
        </p:nvCxnSpPr>
        <p:spPr>
          <a:xfrm flipH="1" flipV="1">
            <a:off x="6701882" y="1785087"/>
            <a:ext cx="1222918" cy="748563"/>
          </a:xfrm>
          <a:prstGeom prst="straightConnector1">
            <a:avLst/>
          </a:prstGeom>
          <a:ln w="38100">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A6A97D2-A19F-42B2-B50C-B1F8137A2D64}"/>
              </a:ext>
            </a:extLst>
          </p:cNvPr>
          <p:cNvCxnSpPr>
            <a:cxnSpLocks/>
            <a:stCxn id="2" idx="2"/>
          </p:cNvCxnSpPr>
          <p:nvPr/>
        </p:nvCxnSpPr>
        <p:spPr>
          <a:xfrm flipH="1">
            <a:off x="5057192" y="2533650"/>
            <a:ext cx="2867608" cy="645873"/>
          </a:xfrm>
          <a:prstGeom prst="straightConnector1">
            <a:avLst/>
          </a:prstGeom>
          <a:ln w="38100">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7187AB2-2209-4AC0-8C38-0C44975908C8}"/>
              </a:ext>
            </a:extLst>
          </p:cNvPr>
          <p:cNvSpPr txBox="1"/>
          <p:nvPr/>
        </p:nvSpPr>
        <p:spPr>
          <a:xfrm>
            <a:off x="605882" y="5058888"/>
            <a:ext cx="6096000" cy="923330"/>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Flu A with superimposed bacterial pneumonia or </a:t>
            </a:r>
            <a:r>
              <a:rPr lang="en-US" dirty="0">
                <a:solidFill>
                  <a:srgbClr val="FF0000"/>
                </a:solidFill>
              </a:rPr>
              <a:t>infection</a:t>
            </a:r>
          </a:p>
          <a:p>
            <a:pPr marL="285750" indent="-285750">
              <a:buFont typeface="Arial" panose="020B0604020202020204" pitchFamily="34" charset="0"/>
              <a:buChar char="•"/>
            </a:pPr>
            <a:r>
              <a:rPr lang="en-US" dirty="0"/>
              <a:t>COVID with superimposed bacterial pneumonia</a:t>
            </a:r>
          </a:p>
          <a:p>
            <a:r>
              <a:rPr lang="en-US" b="1" dirty="0">
                <a:solidFill>
                  <a:srgbClr val="00B050"/>
                </a:solidFill>
              </a:rPr>
              <a:t>Does this mean both viral and bacterial pneumonia?</a:t>
            </a:r>
            <a:endParaRPr lang="en-AU" b="1" dirty="0">
              <a:solidFill>
                <a:srgbClr val="00B050"/>
              </a:solidFill>
            </a:endParaRPr>
          </a:p>
        </p:txBody>
      </p:sp>
    </p:spTree>
    <p:extLst>
      <p:ext uri="{BB962C8B-B14F-4D97-AF65-F5344CB8AC3E}">
        <p14:creationId xmlns:p14="http://schemas.microsoft.com/office/powerpoint/2010/main" val="171579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0753"/>
            <a:ext cx="11157862" cy="748988"/>
          </a:xfrm>
          <a:prstGeom prst="rect">
            <a:avLst/>
          </a:prstGeom>
          <a:noFill/>
        </p:spPr>
        <p:txBody>
          <a:bodyPr wrap="square" rtlCol="0">
            <a:spAutoFit/>
          </a:bodyPr>
          <a:lstStyle/>
          <a:p>
            <a:r>
              <a:rPr lang="en-US" sz="4267" b="1" dirty="0">
                <a:solidFill>
                  <a:srgbClr val="005CB9"/>
                </a:solidFill>
              </a:rPr>
              <a:t>Parapneumonic effusion – further specificity </a:t>
            </a:r>
            <a:endParaRPr lang="en-AU" sz="4267" b="1" dirty="0">
              <a:solidFill>
                <a:srgbClr val="005CB9"/>
              </a:solidFill>
            </a:endParaRPr>
          </a:p>
        </p:txBody>
      </p:sp>
      <p:pic>
        <p:nvPicPr>
          <p:cNvPr id="8" name="Picture 7">
            <a:extLst>
              <a:ext uri="{FF2B5EF4-FFF2-40B4-BE49-F238E27FC236}">
                <a16:creationId xmlns:a16="http://schemas.microsoft.com/office/drawing/2014/main" id="{40E3F67F-58BE-48D4-ABD6-7AAD6E36D4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633" y="6022218"/>
            <a:ext cx="3217390" cy="805029"/>
          </a:xfrm>
          <a:prstGeom prst="rect">
            <a:avLst/>
          </a:prstGeom>
        </p:spPr>
      </p:pic>
      <p:sp>
        <p:nvSpPr>
          <p:cNvPr id="5" name="Rectangle 4">
            <a:extLst>
              <a:ext uri="{FF2B5EF4-FFF2-40B4-BE49-F238E27FC236}">
                <a16:creationId xmlns:a16="http://schemas.microsoft.com/office/drawing/2014/main" id="{B09788A1-C717-4DAA-A686-78337223DCED}"/>
              </a:ext>
            </a:extLst>
          </p:cNvPr>
          <p:cNvSpPr/>
          <p:nvPr/>
        </p:nvSpPr>
        <p:spPr>
          <a:xfrm>
            <a:off x="605881" y="1046423"/>
            <a:ext cx="10241083" cy="646331"/>
          </a:xfrm>
          <a:prstGeom prst="rect">
            <a:avLst/>
          </a:prstGeom>
          <a:ln w="38100">
            <a:solidFill>
              <a:srgbClr val="0070C0"/>
            </a:solidFill>
          </a:ln>
        </p:spPr>
        <p:txBody>
          <a:bodyPr wrap="square">
            <a:spAutoFit/>
          </a:bodyPr>
          <a:lstStyle/>
          <a:p>
            <a:r>
              <a:rPr lang="en-US" dirty="0"/>
              <a:t>Parapneumonic effusion is a type of pleural effusion that arises as a result of a pneumonia, lung abscess or bronchiectasis.</a:t>
            </a:r>
            <a:endParaRPr lang="en-AU" dirty="0"/>
          </a:p>
        </p:txBody>
      </p:sp>
      <p:pic>
        <p:nvPicPr>
          <p:cNvPr id="2" name="Picture 1">
            <a:extLst>
              <a:ext uri="{FF2B5EF4-FFF2-40B4-BE49-F238E27FC236}">
                <a16:creationId xmlns:a16="http://schemas.microsoft.com/office/drawing/2014/main" id="{DBADE249-00E6-4BBA-A09F-B828D10ACE5B}"/>
              </a:ext>
            </a:extLst>
          </p:cNvPr>
          <p:cNvPicPr>
            <a:picLocks noChangeAspect="1"/>
          </p:cNvPicPr>
          <p:nvPr/>
        </p:nvPicPr>
        <p:blipFill>
          <a:blip r:embed="rId4"/>
          <a:stretch>
            <a:fillRect/>
          </a:stretch>
        </p:blipFill>
        <p:spPr>
          <a:xfrm>
            <a:off x="517069" y="1949348"/>
            <a:ext cx="5324475" cy="1143000"/>
          </a:xfrm>
          <a:prstGeom prst="rect">
            <a:avLst/>
          </a:prstGeom>
        </p:spPr>
      </p:pic>
      <p:sp>
        <p:nvSpPr>
          <p:cNvPr id="3" name="Speech Bubble: Oval 2">
            <a:extLst>
              <a:ext uri="{FF2B5EF4-FFF2-40B4-BE49-F238E27FC236}">
                <a16:creationId xmlns:a16="http://schemas.microsoft.com/office/drawing/2014/main" id="{B3D1EE8C-40EF-49A8-AB38-DB9D1D7EB06B}"/>
              </a:ext>
            </a:extLst>
          </p:cNvPr>
          <p:cNvSpPr/>
          <p:nvPr/>
        </p:nvSpPr>
        <p:spPr>
          <a:xfrm>
            <a:off x="6569540" y="1906659"/>
            <a:ext cx="5400345" cy="3044682"/>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Pt required antibiotics for the treatment of Infective Pleural Effusion, for coding purposes we require more specificity. Can you please specify if you were treating likely bacterial pneumonia? Thanks this will assist in accurate coding.</a:t>
            </a:r>
          </a:p>
        </p:txBody>
      </p:sp>
      <p:sp>
        <p:nvSpPr>
          <p:cNvPr id="9" name="TextBox 8">
            <a:extLst>
              <a:ext uri="{FF2B5EF4-FFF2-40B4-BE49-F238E27FC236}">
                <a16:creationId xmlns:a16="http://schemas.microsoft.com/office/drawing/2014/main" id="{4E126D97-C08E-43D5-A032-FE00BDA5F310}"/>
              </a:ext>
            </a:extLst>
          </p:cNvPr>
          <p:cNvSpPr txBox="1"/>
          <p:nvPr/>
        </p:nvSpPr>
        <p:spPr>
          <a:xfrm>
            <a:off x="683288" y="3429000"/>
            <a:ext cx="5158256" cy="1477328"/>
          </a:xfrm>
          <a:prstGeom prst="rect">
            <a:avLst/>
          </a:prstGeom>
          <a:noFill/>
          <a:ln w="38100">
            <a:solidFill>
              <a:srgbClr val="0070C0"/>
            </a:solidFill>
          </a:ln>
        </p:spPr>
        <p:txBody>
          <a:bodyPr wrap="square" rtlCol="0">
            <a:spAutoFit/>
          </a:bodyPr>
          <a:lstStyle/>
          <a:p>
            <a:r>
              <a:rPr lang="en-US" dirty="0"/>
              <a:t>We need to capture that infective component, so we ask for pneumonia to assign 2 codes to describe parapneumonic effusion:</a:t>
            </a:r>
          </a:p>
          <a:p>
            <a:pPr marL="285750" indent="-285750">
              <a:buFont typeface="Arial" panose="020B0604020202020204" pitchFamily="34" charset="0"/>
              <a:buChar char="•"/>
            </a:pPr>
            <a:r>
              <a:rPr lang="en-US" dirty="0"/>
              <a:t>Pleural effusion J90</a:t>
            </a:r>
          </a:p>
          <a:p>
            <a:pPr marL="285750" indent="-285750">
              <a:buFont typeface="Arial" panose="020B0604020202020204" pitchFamily="34" charset="0"/>
              <a:buChar char="•"/>
            </a:pPr>
            <a:r>
              <a:rPr lang="en-US" dirty="0"/>
              <a:t>Bacterial pneumonia J15.9</a:t>
            </a:r>
            <a:endParaRPr lang="en-AU" dirty="0"/>
          </a:p>
        </p:txBody>
      </p:sp>
    </p:spTree>
    <p:extLst>
      <p:ext uri="{BB962C8B-B14F-4D97-AF65-F5344CB8AC3E}">
        <p14:creationId xmlns:p14="http://schemas.microsoft.com/office/powerpoint/2010/main" val="4209738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0753"/>
            <a:ext cx="11157862" cy="748988"/>
          </a:xfrm>
          <a:prstGeom prst="rect">
            <a:avLst/>
          </a:prstGeom>
          <a:noFill/>
        </p:spPr>
        <p:txBody>
          <a:bodyPr wrap="square" rtlCol="0">
            <a:spAutoFit/>
          </a:bodyPr>
          <a:lstStyle/>
          <a:p>
            <a:r>
              <a:rPr lang="en-US" sz="4267" b="1" dirty="0">
                <a:solidFill>
                  <a:srgbClr val="005CB9"/>
                </a:solidFill>
              </a:rPr>
              <a:t>Delirium and Dementia </a:t>
            </a:r>
            <a:endParaRPr lang="en-AU" sz="4267" b="1" dirty="0">
              <a:solidFill>
                <a:srgbClr val="005CB9"/>
              </a:solidFill>
            </a:endParaRPr>
          </a:p>
        </p:txBody>
      </p:sp>
      <p:pic>
        <p:nvPicPr>
          <p:cNvPr id="8" name="Picture 7">
            <a:extLst>
              <a:ext uri="{FF2B5EF4-FFF2-40B4-BE49-F238E27FC236}">
                <a16:creationId xmlns:a16="http://schemas.microsoft.com/office/drawing/2014/main" id="{40E3F67F-58BE-48D4-ABD6-7AAD6E36D4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633" y="6022218"/>
            <a:ext cx="3217390" cy="805029"/>
          </a:xfrm>
          <a:prstGeom prst="rect">
            <a:avLst/>
          </a:prstGeom>
        </p:spPr>
      </p:pic>
      <p:sp>
        <p:nvSpPr>
          <p:cNvPr id="3" name="TextBox 2">
            <a:extLst>
              <a:ext uri="{FF2B5EF4-FFF2-40B4-BE49-F238E27FC236}">
                <a16:creationId xmlns:a16="http://schemas.microsoft.com/office/drawing/2014/main" id="{221EDAC7-FD13-4217-8C47-B84442214011}"/>
              </a:ext>
            </a:extLst>
          </p:cNvPr>
          <p:cNvSpPr txBox="1"/>
          <p:nvPr/>
        </p:nvSpPr>
        <p:spPr>
          <a:xfrm>
            <a:off x="633046" y="4329544"/>
            <a:ext cx="10079695" cy="1200329"/>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Document due to (medical condition)(infection) and dementia (specify type)</a:t>
            </a:r>
          </a:p>
          <a:p>
            <a:pPr marL="285750" indent="-285750">
              <a:buFont typeface="Arial" panose="020B0604020202020204" pitchFamily="34" charset="0"/>
              <a:buChar char="•"/>
            </a:pPr>
            <a:r>
              <a:rPr lang="en-US" dirty="0"/>
              <a:t>We can’t assume</a:t>
            </a:r>
          </a:p>
          <a:p>
            <a:pPr marL="285750" indent="-285750">
              <a:buFont typeface="Arial" panose="020B0604020202020204" pitchFamily="34" charset="0"/>
              <a:buChar char="•"/>
            </a:pPr>
            <a:r>
              <a:rPr lang="en-US" dirty="0"/>
              <a:t>Reason for 1:1 care or SIMON – can’t rely on nursing notes, must come form clinicians</a:t>
            </a:r>
          </a:p>
          <a:p>
            <a:pPr marL="285750" indent="-285750">
              <a:buFont typeface="Arial" panose="020B0604020202020204" pitchFamily="34" charset="0"/>
              <a:buChar char="•"/>
            </a:pPr>
            <a:r>
              <a:rPr lang="en-US" dirty="0"/>
              <a:t>Was it POA or HAC?</a:t>
            </a:r>
            <a:endParaRPr lang="en-AU" dirty="0"/>
          </a:p>
        </p:txBody>
      </p:sp>
      <p:sp>
        <p:nvSpPr>
          <p:cNvPr id="11" name="TextBox 10">
            <a:extLst>
              <a:ext uri="{FF2B5EF4-FFF2-40B4-BE49-F238E27FC236}">
                <a16:creationId xmlns:a16="http://schemas.microsoft.com/office/drawing/2014/main" id="{1513D1D7-810D-4353-93AA-99B3190E77DE}"/>
              </a:ext>
            </a:extLst>
          </p:cNvPr>
          <p:cNvSpPr txBox="1"/>
          <p:nvPr/>
        </p:nvSpPr>
        <p:spPr>
          <a:xfrm>
            <a:off x="633046" y="779741"/>
            <a:ext cx="2629137" cy="246221"/>
          </a:xfrm>
          <a:prstGeom prst="rect">
            <a:avLst/>
          </a:prstGeom>
          <a:noFill/>
        </p:spPr>
        <p:txBody>
          <a:bodyPr wrap="square" rtlCol="0">
            <a:spAutoFit/>
          </a:bodyPr>
          <a:lstStyle/>
          <a:p>
            <a:r>
              <a:rPr lang="en-US" sz="1000" dirty="0" err="1"/>
              <a:t>Enounter</a:t>
            </a:r>
            <a:r>
              <a:rPr lang="en-US" sz="1000" dirty="0"/>
              <a:t>  </a:t>
            </a:r>
            <a:r>
              <a:rPr lang="en-AU" sz="1000" dirty="0"/>
              <a:t>7210456 </a:t>
            </a:r>
            <a:r>
              <a:rPr lang="en-US" sz="1000" dirty="0"/>
              <a:t> 20/06/2024</a:t>
            </a:r>
            <a:endParaRPr lang="en-AU" sz="1000" dirty="0"/>
          </a:p>
        </p:txBody>
      </p:sp>
      <p:pic>
        <p:nvPicPr>
          <p:cNvPr id="9" name="Picture 8">
            <a:extLst>
              <a:ext uri="{FF2B5EF4-FFF2-40B4-BE49-F238E27FC236}">
                <a16:creationId xmlns:a16="http://schemas.microsoft.com/office/drawing/2014/main" id="{01570402-BE49-495E-8B5B-C2B9AEBFC166}"/>
              </a:ext>
            </a:extLst>
          </p:cNvPr>
          <p:cNvPicPr>
            <a:picLocks noChangeAspect="1"/>
          </p:cNvPicPr>
          <p:nvPr/>
        </p:nvPicPr>
        <p:blipFill>
          <a:blip r:embed="rId4"/>
          <a:stretch>
            <a:fillRect/>
          </a:stretch>
        </p:blipFill>
        <p:spPr>
          <a:xfrm>
            <a:off x="633046" y="1086210"/>
            <a:ext cx="4067175" cy="1000125"/>
          </a:xfrm>
          <a:prstGeom prst="rect">
            <a:avLst/>
          </a:prstGeom>
        </p:spPr>
      </p:pic>
      <p:pic>
        <p:nvPicPr>
          <p:cNvPr id="10" name="Picture 9">
            <a:extLst>
              <a:ext uri="{FF2B5EF4-FFF2-40B4-BE49-F238E27FC236}">
                <a16:creationId xmlns:a16="http://schemas.microsoft.com/office/drawing/2014/main" id="{D8D0AF61-6C65-44F3-ACDB-271CCC6655AB}"/>
              </a:ext>
            </a:extLst>
          </p:cNvPr>
          <p:cNvPicPr>
            <a:picLocks noChangeAspect="1"/>
          </p:cNvPicPr>
          <p:nvPr/>
        </p:nvPicPr>
        <p:blipFill>
          <a:blip r:embed="rId5"/>
          <a:stretch>
            <a:fillRect/>
          </a:stretch>
        </p:blipFill>
        <p:spPr>
          <a:xfrm>
            <a:off x="633046" y="2148535"/>
            <a:ext cx="2771775" cy="361950"/>
          </a:xfrm>
          <a:prstGeom prst="rect">
            <a:avLst/>
          </a:prstGeom>
        </p:spPr>
      </p:pic>
      <p:pic>
        <p:nvPicPr>
          <p:cNvPr id="13" name="Picture 12">
            <a:extLst>
              <a:ext uri="{FF2B5EF4-FFF2-40B4-BE49-F238E27FC236}">
                <a16:creationId xmlns:a16="http://schemas.microsoft.com/office/drawing/2014/main" id="{B55ABB17-2EAC-4BB9-8F6C-2A6ED4D40C73}"/>
              </a:ext>
            </a:extLst>
          </p:cNvPr>
          <p:cNvPicPr>
            <a:picLocks noChangeAspect="1"/>
          </p:cNvPicPr>
          <p:nvPr/>
        </p:nvPicPr>
        <p:blipFill>
          <a:blip r:embed="rId6"/>
          <a:stretch>
            <a:fillRect/>
          </a:stretch>
        </p:blipFill>
        <p:spPr>
          <a:xfrm>
            <a:off x="633046" y="2510485"/>
            <a:ext cx="5095875" cy="1752600"/>
          </a:xfrm>
          <a:prstGeom prst="rect">
            <a:avLst/>
          </a:prstGeom>
        </p:spPr>
      </p:pic>
      <p:pic>
        <p:nvPicPr>
          <p:cNvPr id="5" name="Picture 4">
            <a:extLst>
              <a:ext uri="{FF2B5EF4-FFF2-40B4-BE49-F238E27FC236}">
                <a16:creationId xmlns:a16="http://schemas.microsoft.com/office/drawing/2014/main" id="{FE59AFA3-1B4D-48D2-9785-FCB3338ADD19}"/>
              </a:ext>
            </a:extLst>
          </p:cNvPr>
          <p:cNvPicPr>
            <a:picLocks noChangeAspect="1"/>
          </p:cNvPicPr>
          <p:nvPr/>
        </p:nvPicPr>
        <p:blipFill>
          <a:blip r:embed="rId7"/>
          <a:stretch>
            <a:fillRect/>
          </a:stretch>
        </p:blipFill>
        <p:spPr>
          <a:xfrm>
            <a:off x="8710615" y="902851"/>
            <a:ext cx="2133600" cy="2828925"/>
          </a:xfrm>
          <a:prstGeom prst="rect">
            <a:avLst/>
          </a:prstGeom>
        </p:spPr>
      </p:pic>
    </p:spTree>
    <p:extLst>
      <p:ext uri="{BB962C8B-B14F-4D97-AF65-F5344CB8AC3E}">
        <p14:creationId xmlns:p14="http://schemas.microsoft.com/office/powerpoint/2010/main" val="16592724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0753"/>
            <a:ext cx="11157862" cy="748988"/>
          </a:xfrm>
          <a:prstGeom prst="rect">
            <a:avLst/>
          </a:prstGeom>
          <a:noFill/>
        </p:spPr>
        <p:txBody>
          <a:bodyPr wrap="square" rtlCol="0">
            <a:spAutoFit/>
          </a:bodyPr>
          <a:lstStyle/>
          <a:p>
            <a:r>
              <a:rPr lang="en-US" sz="4267" b="1" dirty="0">
                <a:solidFill>
                  <a:srgbClr val="005CB9"/>
                </a:solidFill>
              </a:rPr>
              <a:t>Acute severe asthma</a:t>
            </a:r>
            <a:endParaRPr lang="en-AU" sz="4267" b="1" dirty="0">
              <a:solidFill>
                <a:srgbClr val="005CB9"/>
              </a:solidFill>
            </a:endParaRPr>
          </a:p>
        </p:txBody>
      </p:sp>
      <p:sp>
        <p:nvSpPr>
          <p:cNvPr id="5" name="TextBox 4">
            <a:extLst>
              <a:ext uri="{FF2B5EF4-FFF2-40B4-BE49-F238E27FC236}">
                <a16:creationId xmlns:a16="http://schemas.microsoft.com/office/drawing/2014/main" id="{4FC82EDF-FC58-4C19-AE00-50703E9A3B15}"/>
              </a:ext>
            </a:extLst>
          </p:cNvPr>
          <p:cNvSpPr txBox="1"/>
          <p:nvPr/>
        </p:nvSpPr>
        <p:spPr>
          <a:xfrm>
            <a:off x="551629" y="882952"/>
            <a:ext cx="1849527" cy="246221"/>
          </a:xfrm>
          <a:prstGeom prst="rect">
            <a:avLst/>
          </a:prstGeom>
          <a:noFill/>
        </p:spPr>
        <p:txBody>
          <a:bodyPr wrap="square" rtlCol="0">
            <a:spAutoFit/>
          </a:bodyPr>
          <a:lstStyle/>
          <a:p>
            <a:r>
              <a:rPr lang="en-US" sz="1000" dirty="0"/>
              <a:t>UR 0653063 25/3/2024</a:t>
            </a:r>
          </a:p>
        </p:txBody>
      </p:sp>
      <p:pic>
        <p:nvPicPr>
          <p:cNvPr id="8" name="Picture 7">
            <a:extLst>
              <a:ext uri="{FF2B5EF4-FFF2-40B4-BE49-F238E27FC236}">
                <a16:creationId xmlns:a16="http://schemas.microsoft.com/office/drawing/2014/main" id="{993A3BDD-D560-460A-B9AD-2A30CADC00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464" y="6016250"/>
            <a:ext cx="3217390" cy="805029"/>
          </a:xfrm>
          <a:prstGeom prst="rect">
            <a:avLst/>
          </a:prstGeom>
        </p:spPr>
      </p:pic>
      <p:sp>
        <p:nvSpPr>
          <p:cNvPr id="10" name="Multiply 11">
            <a:extLst>
              <a:ext uri="{FF2B5EF4-FFF2-40B4-BE49-F238E27FC236}">
                <a16:creationId xmlns:a16="http://schemas.microsoft.com/office/drawing/2014/main" id="{C4F0F13F-B108-411B-8814-1265B29F54E1}"/>
              </a:ext>
            </a:extLst>
          </p:cNvPr>
          <p:cNvSpPr/>
          <p:nvPr/>
        </p:nvSpPr>
        <p:spPr>
          <a:xfrm>
            <a:off x="2854712" y="926274"/>
            <a:ext cx="457915" cy="52266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91" dirty="0"/>
          </a:p>
        </p:txBody>
      </p:sp>
      <p:sp>
        <p:nvSpPr>
          <p:cNvPr id="3" name="TextBox 2">
            <a:extLst>
              <a:ext uri="{FF2B5EF4-FFF2-40B4-BE49-F238E27FC236}">
                <a16:creationId xmlns:a16="http://schemas.microsoft.com/office/drawing/2014/main" id="{70C6EB94-12B5-4211-B660-08CE7949AD46}"/>
              </a:ext>
            </a:extLst>
          </p:cNvPr>
          <p:cNvSpPr txBox="1"/>
          <p:nvPr/>
        </p:nvSpPr>
        <p:spPr>
          <a:xfrm>
            <a:off x="517069" y="3939377"/>
            <a:ext cx="4849287" cy="1200329"/>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Must document “</a:t>
            </a:r>
            <a:r>
              <a:rPr lang="en-US" b="1" dirty="0">
                <a:solidFill>
                  <a:srgbClr val="00B050"/>
                </a:solidFill>
              </a:rPr>
              <a:t>acute severe asthma</a:t>
            </a:r>
            <a:r>
              <a:rPr lang="en-US" dirty="0"/>
              <a:t>”</a:t>
            </a:r>
          </a:p>
          <a:p>
            <a:pPr marL="285750" indent="-285750">
              <a:buFont typeface="Arial" panose="020B0604020202020204" pitchFamily="34" charset="0"/>
              <a:buChar char="•"/>
            </a:pPr>
            <a:r>
              <a:rPr lang="en-US" dirty="0"/>
              <a:t>Or </a:t>
            </a:r>
            <a:r>
              <a:rPr lang="en-US" b="1" dirty="0">
                <a:solidFill>
                  <a:srgbClr val="00B050"/>
                </a:solidFill>
              </a:rPr>
              <a:t>status asthmaticus</a:t>
            </a:r>
          </a:p>
          <a:p>
            <a:pPr marL="285750" indent="-285750">
              <a:buFont typeface="Arial" panose="020B0604020202020204" pitchFamily="34" charset="0"/>
              <a:buChar char="•"/>
            </a:pPr>
            <a:r>
              <a:rPr lang="en-US" dirty="0"/>
              <a:t>Not severe asthma</a:t>
            </a:r>
          </a:p>
          <a:p>
            <a:pPr marL="285750" indent="-285750">
              <a:buFont typeface="Arial" panose="020B0604020202020204" pitchFamily="34" charset="0"/>
              <a:buChar char="•"/>
            </a:pPr>
            <a:r>
              <a:rPr lang="en-US" dirty="0"/>
              <a:t>Not acute asthma</a:t>
            </a:r>
          </a:p>
        </p:txBody>
      </p:sp>
      <p:pic>
        <p:nvPicPr>
          <p:cNvPr id="11" name="Picture 10">
            <a:extLst>
              <a:ext uri="{FF2B5EF4-FFF2-40B4-BE49-F238E27FC236}">
                <a16:creationId xmlns:a16="http://schemas.microsoft.com/office/drawing/2014/main" id="{3494CD09-9421-4A84-97C3-3225C5FB7070}"/>
              </a:ext>
            </a:extLst>
          </p:cNvPr>
          <p:cNvPicPr>
            <a:picLocks noChangeAspect="1"/>
          </p:cNvPicPr>
          <p:nvPr/>
        </p:nvPicPr>
        <p:blipFill>
          <a:blip r:embed="rId4"/>
          <a:stretch>
            <a:fillRect/>
          </a:stretch>
        </p:blipFill>
        <p:spPr>
          <a:xfrm>
            <a:off x="9552838" y="3101600"/>
            <a:ext cx="2114550" cy="2914650"/>
          </a:xfrm>
          <a:prstGeom prst="rect">
            <a:avLst/>
          </a:prstGeom>
        </p:spPr>
      </p:pic>
      <p:pic>
        <p:nvPicPr>
          <p:cNvPr id="12" name="Picture 11">
            <a:extLst>
              <a:ext uri="{FF2B5EF4-FFF2-40B4-BE49-F238E27FC236}">
                <a16:creationId xmlns:a16="http://schemas.microsoft.com/office/drawing/2014/main" id="{99EA1693-1389-4C64-813C-FD0FBE2BAD77}"/>
              </a:ext>
            </a:extLst>
          </p:cNvPr>
          <p:cNvPicPr>
            <a:picLocks noChangeAspect="1"/>
          </p:cNvPicPr>
          <p:nvPr/>
        </p:nvPicPr>
        <p:blipFill>
          <a:blip r:embed="rId5"/>
          <a:stretch>
            <a:fillRect/>
          </a:stretch>
        </p:blipFill>
        <p:spPr>
          <a:xfrm>
            <a:off x="458346" y="1625140"/>
            <a:ext cx="4057650" cy="1533525"/>
          </a:xfrm>
          <a:prstGeom prst="rect">
            <a:avLst/>
          </a:prstGeom>
        </p:spPr>
      </p:pic>
      <p:pic>
        <p:nvPicPr>
          <p:cNvPr id="13" name="Picture 12">
            <a:extLst>
              <a:ext uri="{FF2B5EF4-FFF2-40B4-BE49-F238E27FC236}">
                <a16:creationId xmlns:a16="http://schemas.microsoft.com/office/drawing/2014/main" id="{ABA46117-6563-48BE-AC5B-3972C19E9922}"/>
              </a:ext>
            </a:extLst>
          </p:cNvPr>
          <p:cNvPicPr>
            <a:picLocks noChangeAspect="1"/>
          </p:cNvPicPr>
          <p:nvPr/>
        </p:nvPicPr>
        <p:blipFill>
          <a:blip r:embed="rId6"/>
          <a:stretch>
            <a:fillRect/>
          </a:stretch>
        </p:blipFill>
        <p:spPr>
          <a:xfrm>
            <a:off x="551629" y="1072357"/>
            <a:ext cx="2209800" cy="609600"/>
          </a:xfrm>
          <a:prstGeom prst="rect">
            <a:avLst/>
          </a:prstGeom>
        </p:spPr>
      </p:pic>
      <p:sp>
        <p:nvSpPr>
          <p:cNvPr id="15" name="Speech Bubble: Rectangle with Corners Rounded 14">
            <a:extLst>
              <a:ext uri="{FF2B5EF4-FFF2-40B4-BE49-F238E27FC236}">
                <a16:creationId xmlns:a16="http://schemas.microsoft.com/office/drawing/2014/main" id="{74800D83-7B34-4020-B09D-1F3835C8D2DA}"/>
              </a:ext>
            </a:extLst>
          </p:cNvPr>
          <p:cNvSpPr/>
          <p:nvPr/>
        </p:nvSpPr>
        <p:spPr>
          <a:xfrm>
            <a:off x="5919178" y="573350"/>
            <a:ext cx="2805826" cy="2431944"/>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Hi Doc, great notes from the team with thanks. 1. Any chance this patient was managed for acute severe asthma? ED note it as mod-severe asthma and patient required NIV/HFNP in RCU for acute T2RF. If yes, please update discharge summary or add a progress note. Thank you :)</a:t>
            </a:r>
          </a:p>
        </p:txBody>
      </p:sp>
      <p:sp>
        <p:nvSpPr>
          <p:cNvPr id="16" name="Speech Bubble: Oval 15">
            <a:extLst>
              <a:ext uri="{FF2B5EF4-FFF2-40B4-BE49-F238E27FC236}">
                <a16:creationId xmlns:a16="http://schemas.microsoft.com/office/drawing/2014/main" id="{BF2B1D2A-29DF-4D6E-88BA-4B8D5B0B433A}"/>
              </a:ext>
            </a:extLst>
          </p:cNvPr>
          <p:cNvSpPr/>
          <p:nvPr/>
        </p:nvSpPr>
        <p:spPr>
          <a:xfrm>
            <a:off x="9085277" y="447666"/>
            <a:ext cx="2231472" cy="1699916"/>
          </a:xfrm>
          <a:prstGeom prst="wedgeEllipseCallou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Doc: "Thanks. I will amend the summary"</a:t>
            </a:r>
          </a:p>
        </p:txBody>
      </p:sp>
      <p:sp>
        <p:nvSpPr>
          <p:cNvPr id="18" name="Oval 17">
            <a:extLst>
              <a:ext uri="{FF2B5EF4-FFF2-40B4-BE49-F238E27FC236}">
                <a16:creationId xmlns:a16="http://schemas.microsoft.com/office/drawing/2014/main" id="{63A9ECF4-2DB9-4FD4-AF00-7872D243B22A}"/>
              </a:ext>
            </a:extLst>
          </p:cNvPr>
          <p:cNvSpPr/>
          <p:nvPr/>
        </p:nvSpPr>
        <p:spPr>
          <a:xfrm>
            <a:off x="5863834" y="3623195"/>
            <a:ext cx="2861170" cy="207687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Was never documented as acute severe. Is this because clinician didn’t agree?</a:t>
            </a:r>
            <a:endParaRPr lang="en-AU" dirty="0"/>
          </a:p>
        </p:txBody>
      </p:sp>
    </p:spTree>
    <p:extLst>
      <p:ext uri="{BB962C8B-B14F-4D97-AF65-F5344CB8AC3E}">
        <p14:creationId xmlns:p14="http://schemas.microsoft.com/office/powerpoint/2010/main" val="199178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401934" y="30753"/>
            <a:ext cx="11565653" cy="748988"/>
          </a:xfrm>
          <a:prstGeom prst="rect">
            <a:avLst/>
          </a:prstGeom>
          <a:noFill/>
        </p:spPr>
        <p:txBody>
          <a:bodyPr wrap="square" rtlCol="0">
            <a:spAutoFit/>
          </a:bodyPr>
          <a:lstStyle/>
          <a:p>
            <a:r>
              <a:rPr lang="en-US" sz="4267" b="1" dirty="0">
                <a:solidFill>
                  <a:srgbClr val="005CB9"/>
                </a:solidFill>
              </a:rPr>
              <a:t>Electrolyte disturbances &amp; nutritional deficiencies</a:t>
            </a:r>
            <a:endParaRPr lang="en-AU" sz="4267" b="1" dirty="0">
              <a:solidFill>
                <a:srgbClr val="005CB9"/>
              </a:solidFill>
            </a:endParaRPr>
          </a:p>
        </p:txBody>
      </p:sp>
      <p:pic>
        <p:nvPicPr>
          <p:cNvPr id="8" name="Picture 7">
            <a:extLst>
              <a:ext uri="{FF2B5EF4-FFF2-40B4-BE49-F238E27FC236}">
                <a16:creationId xmlns:a16="http://schemas.microsoft.com/office/drawing/2014/main" id="{993A3BDD-D560-460A-B9AD-2A30CADC00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464" y="6016250"/>
            <a:ext cx="3217390" cy="805029"/>
          </a:xfrm>
          <a:prstGeom prst="rect">
            <a:avLst/>
          </a:prstGeom>
        </p:spPr>
      </p:pic>
      <p:sp>
        <p:nvSpPr>
          <p:cNvPr id="3" name="TextBox 2">
            <a:extLst>
              <a:ext uri="{FF2B5EF4-FFF2-40B4-BE49-F238E27FC236}">
                <a16:creationId xmlns:a16="http://schemas.microsoft.com/office/drawing/2014/main" id="{70C6EB94-12B5-4211-B660-08CE7949AD46}"/>
              </a:ext>
            </a:extLst>
          </p:cNvPr>
          <p:cNvSpPr txBox="1"/>
          <p:nvPr/>
        </p:nvSpPr>
        <p:spPr>
          <a:xfrm>
            <a:off x="548693" y="899096"/>
            <a:ext cx="10904769" cy="1754326"/>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Magnesium deficiency rather than hypomagnesaemia or low Mg2+</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Vitamin deficiency, specified or unspecified has a DCL (thiamin)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Inadequate diet, imbalance of constituents of food intake</a:t>
            </a:r>
          </a:p>
          <a:p>
            <a:endParaRPr lang="en-US" dirty="0"/>
          </a:p>
        </p:txBody>
      </p:sp>
      <p:pic>
        <p:nvPicPr>
          <p:cNvPr id="2" name="Picture 1">
            <a:extLst>
              <a:ext uri="{FF2B5EF4-FFF2-40B4-BE49-F238E27FC236}">
                <a16:creationId xmlns:a16="http://schemas.microsoft.com/office/drawing/2014/main" id="{F2E7D6B0-74B6-4BB4-8444-B8A055FC29D6}"/>
              </a:ext>
            </a:extLst>
          </p:cNvPr>
          <p:cNvPicPr>
            <a:picLocks noChangeAspect="1"/>
          </p:cNvPicPr>
          <p:nvPr/>
        </p:nvPicPr>
        <p:blipFill>
          <a:blip r:embed="rId4"/>
          <a:stretch>
            <a:fillRect/>
          </a:stretch>
        </p:blipFill>
        <p:spPr>
          <a:xfrm>
            <a:off x="548693" y="2883454"/>
            <a:ext cx="1924050" cy="571500"/>
          </a:xfrm>
          <a:prstGeom prst="rect">
            <a:avLst/>
          </a:prstGeom>
        </p:spPr>
      </p:pic>
      <p:pic>
        <p:nvPicPr>
          <p:cNvPr id="5" name="Picture 4">
            <a:extLst>
              <a:ext uri="{FF2B5EF4-FFF2-40B4-BE49-F238E27FC236}">
                <a16:creationId xmlns:a16="http://schemas.microsoft.com/office/drawing/2014/main" id="{DF15AF2E-EF7F-4079-8D57-6EDCA1FE3236}"/>
              </a:ext>
            </a:extLst>
          </p:cNvPr>
          <p:cNvPicPr>
            <a:picLocks noChangeAspect="1"/>
          </p:cNvPicPr>
          <p:nvPr/>
        </p:nvPicPr>
        <p:blipFill>
          <a:blip r:embed="rId5"/>
          <a:stretch>
            <a:fillRect/>
          </a:stretch>
        </p:blipFill>
        <p:spPr>
          <a:xfrm>
            <a:off x="548693" y="3572152"/>
            <a:ext cx="5715000" cy="581025"/>
          </a:xfrm>
          <a:prstGeom prst="rect">
            <a:avLst/>
          </a:prstGeom>
        </p:spPr>
      </p:pic>
      <p:pic>
        <p:nvPicPr>
          <p:cNvPr id="9" name="Picture 8">
            <a:extLst>
              <a:ext uri="{FF2B5EF4-FFF2-40B4-BE49-F238E27FC236}">
                <a16:creationId xmlns:a16="http://schemas.microsoft.com/office/drawing/2014/main" id="{EBDBD9C3-62AB-4FF0-9718-7E0E83155F59}"/>
              </a:ext>
            </a:extLst>
          </p:cNvPr>
          <p:cNvPicPr>
            <a:picLocks noChangeAspect="1"/>
          </p:cNvPicPr>
          <p:nvPr/>
        </p:nvPicPr>
        <p:blipFill>
          <a:blip r:embed="rId6"/>
          <a:stretch>
            <a:fillRect/>
          </a:stretch>
        </p:blipFill>
        <p:spPr>
          <a:xfrm>
            <a:off x="6725172" y="2816682"/>
            <a:ext cx="4837564" cy="3491097"/>
          </a:xfrm>
          <a:prstGeom prst="rect">
            <a:avLst/>
          </a:prstGeom>
        </p:spPr>
      </p:pic>
    </p:spTree>
    <p:extLst>
      <p:ext uri="{BB962C8B-B14F-4D97-AF65-F5344CB8AC3E}">
        <p14:creationId xmlns:p14="http://schemas.microsoft.com/office/powerpoint/2010/main" val="42317767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0753"/>
            <a:ext cx="11157862" cy="748988"/>
          </a:xfrm>
          <a:prstGeom prst="rect">
            <a:avLst/>
          </a:prstGeom>
          <a:noFill/>
        </p:spPr>
        <p:txBody>
          <a:bodyPr wrap="square" rtlCol="0">
            <a:spAutoFit/>
          </a:bodyPr>
          <a:lstStyle/>
          <a:p>
            <a:r>
              <a:rPr lang="en-US" sz="4267" b="1" dirty="0">
                <a:solidFill>
                  <a:srgbClr val="005CB9"/>
                </a:solidFill>
              </a:rPr>
              <a:t>On the b/g of, in setting of, in context of</a:t>
            </a:r>
            <a:endParaRPr lang="en-AU" sz="4267" b="1" dirty="0">
              <a:solidFill>
                <a:srgbClr val="005CB9"/>
              </a:solidFill>
            </a:endParaRPr>
          </a:p>
        </p:txBody>
      </p:sp>
      <p:pic>
        <p:nvPicPr>
          <p:cNvPr id="11" name="Picture 10">
            <a:extLst>
              <a:ext uri="{FF2B5EF4-FFF2-40B4-BE49-F238E27FC236}">
                <a16:creationId xmlns:a16="http://schemas.microsoft.com/office/drawing/2014/main" id="{3ADBE06B-29AE-4F1B-BA44-39C58EC06E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835" y="6052971"/>
            <a:ext cx="3217390" cy="805029"/>
          </a:xfrm>
          <a:prstGeom prst="rect">
            <a:avLst/>
          </a:prstGeom>
        </p:spPr>
      </p:pic>
      <p:pic>
        <p:nvPicPr>
          <p:cNvPr id="13" name="Picture 4" descr="C:\Users\heynemsa\AppData\Local\Microsoft\Windows\Temporary Internet Files\Content.IE5\VHP4E7C9\Kliponious-green-tick[1].png">
            <a:extLst>
              <a:ext uri="{FF2B5EF4-FFF2-40B4-BE49-F238E27FC236}">
                <a16:creationId xmlns:a16="http://schemas.microsoft.com/office/drawing/2014/main" id="{E12B13E3-3D4F-45B5-8B27-F1E4E1A0CC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6282" y="1049245"/>
            <a:ext cx="641369" cy="8862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D550B51-3FF2-4742-A118-807C0762A70E}"/>
              </a:ext>
            </a:extLst>
          </p:cNvPr>
          <p:cNvPicPr>
            <a:picLocks noChangeAspect="1"/>
          </p:cNvPicPr>
          <p:nvPr/>
        </p:nvPicPr>
        <p:blipFill>
          <a:blip r:embed="rId5"/>
          <a:stretch>
            <a:fillRect/>
          </a:stretch>
        </p:blipFill>
        <p:spPr>
          <a:xfrm>
            <a:off x="657225" y="1062330"/>
            <a:ext cx="3086100" cy="514350"/>
          </a:xfrm>
          <a:prstGeom prst="rect">
            <a:avLst/>
          </a:prstGeom>
        </p:spPr>
      </p:pic>
      <p:pic>
        <p:nvPicPr>
          <p:cNvPr id="14" name="Picture 13">
            <a:extLst>
              <a:ext uri="{FF2B5EF4-FFF2-40B4-BE49-F238E27FC236}">
                <a16:creationId xmlns:a16="http://schemas.microsoft.com/office/drawing/2014/main" id="{CE6A0FBD-B053-4018-A966-A8D777E3B034}"/>
              </a:ext>
            </a:extLst>
          </p:cNvPr>
          <p:cNvPicPr>
            <a:picLocks noChangeAspect="1"/>
          </p:cNvPicPr>
          <p:nvPr/>
        </p:nvPicPr>
        <p:blipFill>
          <a:blip r:embed="rId6"/>
          <a:stretch>
            <a:fillRect/>
          </a:stretch>
        </p:blipFill>
        <p:spPr>
          <a:xfrm>
            <a:off x="600074" y="2205037"/>
            <a:ext cx="2681939" cy="613664"/>
          </a:xfrm>
          <a:prstGeom prst="rect">
            <a:avLst/>
          </a:prstGeom>
        </p:spPr>
      </p:pic>
      <p:sp>
        <p:nvSpPr>
          <p:cNvPr id="15" name="Multiply 11">
            <a:extLst>
              <a:ext uri="{FF2B5EF4-FFF2-40B4-BE49-F238E27FC236}">
                <a16:creationId xmlns:a16="http://schemas.microsoft.com/office/drawing/2014/main" id="{13E39E5F-E1CE-45FC-B1A8-6FE04A8BA407}"/>
              </a:ext>
            </a:extLst>
          </p:cNvPr>
          <p:cNvSpPr/>
          <p:nvPr/>
        </p:nvSpPr>
        <p:spPr>
          <a:xfrm>
            <a:off x="3323615" y="2337485"/>
            <a:ext cx="457915" cy="52266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91" dirty="0"/>
          </a:p>
        </p:txBody>
      </p:sp>
      <p:pic>
        <p:nvPicPr>
          <p:cNvPr id="16" name="Picture 15">
            <a:extLst>
              <a:ext uri="{FF2B5EF4-FFF2-40B4-BE49-F238E27FC236}">
                <a16:creationId xmlns:a16="http://schemas.microsoft.com/office/drawing/2014/main" id="{26BF80B2-FB7F-4D8C-B389-5CC681A93DDE}"/>
              </a:ext>
            </a:extLst>
          </p:cNvPr>
          <p:cNvPicPr>
            <a:picLocks noChangeAspect="1"/>
          </p:cNvPicPr>
          <p:nvPr/>
        </p:nvPicPr>
        <p:blipFill>
          <a:blip r:embed="rId7"/>
          <a:stretch>
            <a:fillRect/>
          </a:stretch>
        </p:blipFill>
        <p:spPr>
          <a:xfrm>
            <a:off x="681252" y="3328134"/>
            <a:ext cx="7030060" cy="2256854"/>
          </a:xfrm>
          <a:prstGeom prst="rect">
            <a:avLst/>
          </a:prstGeom>
        </p:spPr>
      </p:pic>
      <p:pic>
        <p:nvPicPr>
          <p:cNvPr id="17" name="Picture 4" descr="C:\Users\heynemsa\AppData\Local\Microsoft\Windows\Temporary Internet Files\Content.IE5\VHP4E7C9\Kliponious-green-tick[1].png">
            <a:extLst>
              <a:ext uri="{FF2B5EF4-FFF2-40B4-BE49-F238E27FC236}">
                <a16:creationId xmlns:a16="http://schemas.microsoft.com/office/drawing/2014/main" id="{4AC48D0C-8217-480B-B49E-37B245D4457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0699" y="4137792"/>
            <a:ext cx="641369" cy="886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017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0753"/>
            <a:ext cx="11157862" cy="748988"/>
          </a:xfrm>
          <a:prstGeom prst="rect">
            <a:avLst/>
          </a:prstGeom>
          <a:noFill/>
        </p:spPr>
        <p:txBody>
          <a:bodyPr wrap="square" rtlCol="0">
            <a:spAutoFit/>
          </a:bodyPr>
          <a:lstStyle/>
          <a:p>
            <a:r>
              <a:rPr lang="en-US" sz="4267" b="1" dirty="0">
                <a:solidFill>
                  <a:srgbClr val="005CB9"/>
                </a:solidFill>
              </a:rPr>
              <a:t>Ketosis and BSLs </a:t>
            </a:r>
            <a:endParaRPr lang="en-AU" sz="4267" b="1" dirty="0">
              <a:solidFill>
                <a:srgbClr val="005CB9"/>
              </a:solidFill>
            </a:endParaRPr>
          </a:p>
        </p:txBody>
      </p:sp>
      <p:sp>
        <p:nvSpPr>
          <p:cNvPr id="5" name="TextBox 4">
            <a:extLst>
              <a:ext uri="{FF2B5EF4-FFF2-40B4-BE49-F238E27FC236}">
                <a16:creationId xmlns:a16="http://schemas.microsoft.com/office/drawing/2014/main" id="{801C1708-D831-4CB3-A43D-894CF151CB05}"/>
              </a:ext>
            </a:extLst>
          </p:cNvPr>
          <p:cNvSpPr txBox="1"/>
          <p:nvPr/>
        </p:nvSpPr>
        <p:spPr>
          <a:xfrm>
            <a:off x="5696125" y="909216"/>
            <a:ext cx="5867312" cy="923330"/>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Ketosis = ketones &gt; 0.6</a:t>
            </a:r>
          </a:p>
          <a:p>
            <a:pPr marL="285750" indent="-285750">
              <a:buFont typeface="Arial" panose="020B0604020202020204" pitchFamily="34" charset="0"/>
              <a:buChar char="•"/>
            </a:pPr>
            <a:r>
              <a:rPr lang="en-US" dirty="0"/>
              <a:t>We cannot code from levels – please call it ketosis</a:t>
            </a:r>
          </a:p>
          <a:p>
            <a:pPr marL="285750" indent="-285750">
              <a:buFont typeface="Arial" panose="020B0604020202020204" pitchFamily="34" charset="0"/>
              <a:buChar char="•"/>
            </a:pPr>
            <a:r>
              <a:rPr lang="en-US" dirty="0"/>
              <a:t>Elevated BSLs – document as </a:t>
            </a:r>
            <a:r>
              <a:rPr lang="en-US" dirty="0" err="1"/>
              <a:t>hyperglycaemia</a:t>
            </a:r>
            <a:endParaRPr lang="en-US" dirty="0"/>
          </a:p>
        </p:txBody>
      </p:sp>
      <p:pic>
        <p:nvPicPr>
          <p:cNvPr id="11" name="Picture 10">
            <a:extLst>
              <a:ext uri="{FF2B5EF4-FFF2-40B4-BE49-F238E27FC236}">
                <a16:creationId xmlns:a16="http://schemas.microsoft.com/office/drawing/2014/main" id="{EB3483FA-D122-495A-868B-60B9269093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6052971"/>
            <a:ext cx="3217390" cy="805029"/>
          </a:xfrm>
          <a:prstGeom prst="rect">
            <a:avLst/>
          </a:prstGeom>
        </p:spPr>
      </p:pic>
      <p:pic>
        <p:nvPicPr>
          <p:cNvPr id="9" name="Picture 8">
            <a:extLst>
              <a:ext uri="{FF2B5EF4-FFF2-40B4-BE49-F238E27FC236}">
                <a16:creationId xmlns:a16="http://schemas.microsoft.com/office/drawing/2014/main" id="{60FBF7EF-3BB3-4CE2-AC28-4BDC9B847AFC}"/>
              </a:ext>
            </a:extLst>
          </p:cNvPr>
          <p:cNvPicPr>
            <a:picLocks noChangeAspect="1"/>
          </p:cNvPicPr>
          <p:nvPr/>
        </p:nvPicPr>
        <p:blipFill>
          <a:blip r:embed="rId4"/>
          <a:stretch>
            <a:fillRect/>
          </a:stretch>
        </p:blipFill>
        <p:spPr>
          <a:xfrm>
            <a:off x="628563" y="911808"/>
            <a:ext cx="4324350" cy="2209800"/>
          </a:xfrm>
          <a:prstGeom prst="rect">
            <a:avLst/>
          </a:prstGeom>
        </p:spPr>
      </p:pic>
      <p:sp>
        <p:nvSpPr>
          <p:cNvPr id="13" name="TextBox 12">
            <a:extLst>
              <a:ext uri="{FF2B5EF4-FFF2-40B4-BE49-F238E27FC236}">
                <a16:creationId xmlns:a16="http://schemas.microsoft.com/office/drawing/2014/main" id="{2F350A27-9D95-42B0-A5F9-B3B131C59D47}"/>
              </a:ext>
            </a:extLst>
          </p:cNvPr>
          <p:cNvSpPr txBox="1"/>
          <p:nvPr/>
        </p:nvSpPr>
        <p:spPr>
          <a:xfrm>
            <a:off x="2692866" y="909216"/>
            <a:ext cx="1661020" cy="246221"/>
          </a:xfrm>
          <a:prstGeom prst="rect">
            <a:avLst/>
          </a:prstGeom>
          <a:noFill/>
        </p:spPr>
        <p:txBody>
          <a:bodyPr wrap="square" rtlCol="0">
            <a:spAutoFit/>
          </a:bodyPr>
          <a:lstStyle/>
          <a:p>
            <a:r>
              <a:rPr lang="en-US" sz="1000" dirty="0"/>
              <a:t>UR 0087583 dis 28/6/2024</a:t>
            </a:r>
            <a:endParaRPr lang="en-AU" sz="1000" dirty="0"/>
          </a:p>
        </p:txBody>
      </p:sp>
      <p:pic>
        <p:nvPicPr>
          <p:cNvPr id="14" name="Picture 13">
            <a:extLst>
              <a:ext uri="{FF2B5EF4-FFF2-40B4-BE49-F238E27FC236}">
                <a16:creationId xmlns:a16="http://schemas.microsoft.com/office/drawing/2014/main" id="{E0A1330A-F564-4857-A4F0-5F4F6D568856}"/>
              </a:ext>
            </a:extLst>
          </p:cNvPr>
          <p:cNvPicPr>
            <a:picLocks noChangeAspect="1"/>
          </p:cNvPicPr>
          <p:nvPr/>
        </p:nvPicPr>
        <p:blipFill>
          <a:blip r:embed="rId5"/>
          <a:stretch>
            <a:fillRect/>
          </a:stretch>
        </p:blipFill>
        <p:spPr>
          <a:xfrm>
            <a:off x="3039185" y="3050834"/>
            <a:ext cx="6991350" cy="2867025"/>
          </a:xfrm>
          <a:prstGeom prst="rect">
            <a:avLst/>
          </a:prstGeom>
        </p:spPr>
      </p:pic>
    </p:spTree>
    <p:extLst>
      <p:ext uri="{BB962C8B-B14F-4D97-AF65-F5344CB8AC3E}">
        <p14:creationId xmlns:p14="http://schemas.microsoft.com/office/powerpoint/2010/main" val="20967222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pic>
        <p:nvPicPr>
          <p:cNvPr id="2" name="Picture 1">
            <a:extLst>
              <a:ext uri="{FF2B5EF4-FFF2-40B4-BE49-F238E27FC236}">
                <a16:creationId xmlns:a16="http://schemas.microsoft.com/office/drawing/2014/main" id="{62E8BB23-A547-4E02-815C-4A8D5A4C30CA}"/>
              </a:ext>
            </a:extLst>
          </p:cNvPr>
          <p:cNvPicPr>
            <a:picLocks noChangeAspect="1"/>
          </p:cNvPicPr>
          <p:nvPr/>
        </p:nvPicPr>
        <p:blipFill>
          <a:blip r:embed="rId4"/>
          <a:stretch>
            <a:fillRect/>
          </a:stretch>
        </p:blipFill>
        <p:spPr>
          <a:xfrm>
            <a:off x="551300" y="1159200"/>
            <a:ext cx="5753100" cy="4705350"/>
          </a:xfrm>
          <a:prstGeom prst="rect">
            <a:avLst/>
          </a:prstGeom>
        </p:spPr>
      </p:pic>
      <p:sp>
        <p:nvSpPr>
          <p:cNvPr id="8" name="TextBox 7">
            <a:extLst>
              <a:ext uri="{FF2B5EF4-FFF2-40B4-BE49-F238E27FC236}">
                <a16:creationId xmlns:a16="http://schemas.microsoft.com/office/drawing/2014/main" id="{109DCAD5-99BA-4068-9DCC-5A4CBC97FFE5}"/>
              </a:ext>
            </a:extLst>
          </p:cNvPr>
          <p:cNvSpPr txBox="1"/>
          <p:nvPr/>
        </p:nvSpPr>
        <p:spPr>
          <a:xfrm>
            <a:off x="551300" y="133179"/>
            <a:ext cx="10972113" cy="748988"/>
          </a:xfrm>
          <a:prstGeom prst="rect">
            <a:avLst/>
          </a:prstGeom>
          <a:noFill/>
        </p:spPr>
        <p:txBody>
          <a:bodyPr wrap="square" rtlCol="0">
            <a:spAutoFit/>
          </a:bodyPr>
          <a:lstStyle/>
          <a:p>
            <a:r>
              <a:rPr lang="en-US" sz="4267" b="1" dirty="0">
                <a:solidFill>
                  <a:srgbClr val="005CB9"/>
                </a:solidFill>
              </a:rPr>
              <a:t>Anaemia </a:t>
            </a:r>
            <a:endParaRPr lang="en-AU" sz="4267" b="1" dirty="0">
              <a:solidFill>
                <a:srgbClr val="005CB9"/>
              </a:solidFill>
            </a:endParaRPr>
          </a:p>
        </p:txBody>
      </p:sp>
      <p:pic>
        <p:nvPicPr>
          <p:cNvPr id="3" name="Picture 2">
            <a:extLst>
              <a:ext uri="{FF2B5EF4-FFF2-40B4-BE49-F238E27FC236}">
                <a16:creationId xmlns:a16="http://schemas.microsoft.com/office/drawing/2014/main" id="{1CDDEC56-ADDD-4988-BB77-5EF41AD980E7}"/>
              </a:ext>
            </a:extLst>
          </p:cNvPr>
          <p:cNvPicPr>
            <a:picLocks noChangeAspect="1"/>
          </p:cNvPicPr>
          <p:nvPr/>
        </p:nvPicPr>
        <p:blipFill>
          <a:blip r:embed="rId5"/>
          <a:stretch>
            <a:fillRect/>
          </a:stretch>
        </p:blipFill>
        <p:spPr>
          <a:xfrm>
            <a:off x="9583901" y="2380365"/>
            <a:ext cx="2152650" cy="3038475"/>
          </a:xfrm>
          <a:prstGeom prst="rect">
            <a:avLst/>
          </a:prstGeom>
        </p:spPr>
      </p:pic>
      <p:sp>
        <p:nvSpPr>
          <p:cNvPr id="5" name="TextBox 4">
            <a:extLst>
              <a:ext uri="{FF2B5EF4-FFF2-40B4-BE49-F238E27FC236}">
                <a16:creationId xmlns:a16="http://schemas.microsoft.com/office/drawing/2014/main" id="{9BAC063A-1B39-455E-A933-DBCD9A01E77A}"/>
              </a:ext>
            </a:extLst>
          </p:cNvPr>
          <p:cNvSpPr txBox="1"/>
          <p:nvPr/>
        </p:nvSpPr>
        <p:spPr>
          <a:xfrm>
            <a:off x="6526186" y="379609"/>
            <a:ext cx="5419289" cy="1754326"/>
          </a:xfrm>
          <a:prstGeom prst="rect">
            <a:avLst/>
          </a:prstGeom>
          <a:noFill/>
          <a:ln w="38100">
            <a:solidFill>
              <a:srgbClr val="0070C0"/>
            </a:solidFill>
          </a:ln>
        </p:spPr>
        <p:txBody>
          <a:bodyPr wrap="square" rtlCol="0">
            <a:spAutoFit/>
          </a:bodyPr>
          <a:lstStyle/>
          <a:p>
            <a:r>
              <a:rPr lang="en-US" dirty="0"/>
              <a:t>Good example of interpretation of results:</a:t>
            </a:r>
          </a:p>
          <a:p>
            <a:pPr marL="285750" indent="-285750">
              <a:buFont typeface="Arial" panose="020B0604020202020204" pitchFamily="34" charset="0"/>
              <a:buChar char="•"/>
            </a:pPr>
            <a:r>
              <a:rPr lang="en-US" dirty="0"/>
              <a:t>called it anaemia and plan to trend Hb</a:t>
            </a:r>
          </a:p>
          <a:p>
            <a:pPr marL="285750" indent="-285750">
              <a:buFont typeface="Arial" panose="020B0604020202020204" pitchFamily="34" charset="0"/>
              <a:buChar char="•"/>
            </a:pPr>
            <a:r>
              <a:rPr lang="en-US" dirty="0"/>
              <a:t>increased monitoring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Add specificity when you can, </a:t>
            </a:r>
            <a:r>
              <a:rPr lang="en-US" dirty="0" err="1"/>
              <a:t>eg</a:t>
            </a:r>
            <a:r>
              <a:rPr lang="en-US" dirty="0"/>
              <a:t> IDA, due to ABLA</a:t>
            </a:r>
          </a:p>
          <a:p>
            <a:endParaRPr lang="en-AU" dirty="0"/>
          </a:p>
        </p:txBody>
      </p:sp>
      <p:pic>
        <p:nvPicPr>
          <p:cNvPr id="6" name="Picture 5">
            <a:extLst>
              <a:ext uri="{FF2B5EF4-FFF2-40B4-BE49-F238E27FC236}">
                <a16:creationId xmlns:a16="http://schemas.microsoft.com/office/drawing/2014/main" id="{1C678AF3-67C4-48DB-89A9-787AD578B9F6}"/>
              </a:ext>
            </a:extLst>
          </p:cNvPr>
          <p:cNvPicPr>
            <a:picLocks noChangeAspect="1"/>
          </p:cNvPicPr>
          <p:nvPr/>
        </p:nvPicPr>
        <p:blipFill>
          <a:blip r:embed="rId6"/>
          <a:stretch>
            <a:fillRect/>
          </a:stretch>
        </p:blipFill>
        <p:spPr>
          <a:xfrm>
            <a:off x="4238513" y="4724066"/>
            <a:ext cx="2647980" cy="1059192"/>
          </a:xfrm>
          <a:prstGeom prst="rect">
            <a:avLst/>
          </a:prstGeom>
        </p:spPr>
      </p:pic>
      <p:sp>
        <p:nvSpPr>
          <p:cNvPr id="11" name="Multiply 11">
            <a:extLst>
              <a:ext uri="{FF2B5EF4-FFF2-40B4-BE49-F238E27FC236}">
                <a16:creationId xmlns:a16="http://schemas.microsoft.com/office/drawing/2014/main" id="{A1171EB1-687D-49B1-B24C-7B1BA9319D0E}"/>
              </a:ext>
            </a:extLst>
          </p:cNvPr>
          <p:cNvSpPr/>
          <p:nvPr/>
        </p:nvSpPr>
        <p:spPr>
          <a:xfrm>
            <a:off x="6612742" y="4724066"/>
            <a:ext cx="404874" cy="495108"/>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91" dirty="0"/>
          </a:p>
        </p:txBody>
      </p:sp>
    </p:spTree>
    <p:extLst>
      <p:ext uri="{BB962C8B-B14F-4D97-AF65-F5344CB8AC3E}">
        <p14:creationId xmlns:p14="http://schemas.microsoft.com/office/powerpoint/2010/main" val="1831775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sp>
        <p:nvSpPr>
          <p:cNvPr id="6" name="TextBox 5"/>
          <p:cNvSpPr txBox="1"/>
          <p:nvPr/>
        </p:nvSpPr>
        <p:spPr>
          <a:xfrm>
            <a:off x="517069" y="30753"/>
            <a:ext cx="11157862" cy="748988"/>
          </a:xfrm>
          <a:prstGeom prst="rect">
            <a:avLst/>
          </a:prstGeom>
          <a:noFill/>
        </p:spPr>
        <p:txBody>
          <a:bodyPr wrap="square" rtlCol="0">
            <a:spAutoFit/>
          </a:bodyPr>
          <a:lstStyle/>
          <a:p>
            <a:r>
              <a:rPr lang="en-US" sz="4267" b="1" dirty="0">
                <a:solidFill>
                  <a:srgbClr val="005CB9"/>
                </a:solidFill>
              </a:rPr>
              <a:t>Consultations – written evidence </a:t>
            </a:r>
            <a:endParaRPr lang="en-AU" sz="4267" b="1" dirty="0">
              <a:solidFill>
                <a:srgbClr val="005CB9"/>
              </a:solidFill>
            </a:endParaRPr>
          </a:p>
        </p:txBody>
      </p:sp>
      <p:sp>
        <p:nvSpPr>
          <p:cNvPr id="3" name="TextBox 2">
            <a:extLst>
              <a:ext uri="{FF2B5EF4-FFF2-40B4-BE49-F238E27FC236}">
                <a16:creationId xmlns:a16="http://schemas.microsoft.com/office/drawing/2014/main" id="{4C8F0FF4-97A0-4152-92E2-BF34B3B46635}"/>
              </a:ext>
            </a:extLst>
          </p:cNvPr>
          <p:cNvSpPr txBox="1"/>
          <p:nvPr/>
        </p:nvSpPr>
        <p:spPr>
          <a:xfrm>
            <a:off x="603806" y="3105834"/>
            <a:ext cx="7650961" cy="369332"/>
          </a:xfrm>
          <a:prstGeom prst="rect">
            <a:avLst/>
          </a:prstGeom>
          <a:noFill/>
          <a:ln w="38100">
            <a:solidFill>
              <a:srgbClr val="0070C0"/>
            </a:solidFill>
          </a:ln>
        </p:spPr>
        <p:txBody>
          <a:bodyPr wrap="square" rtlCol="0">
            <a:spAutoFit/>
          </a:bodyPr>
          <a:lstStyle/>
          <a:p>
            <a:r>
              <a:rPr lang="en-US" dirty="0"/>
              <a:t>Ensure the discussion with </a:t>
            </a:r>
            <a:r>
              <a:rPr lang="en-US" dirty="0" err="1"/>
              <a:t>haematology</a:t>
            </a:r>
            <a:r>
              <a:rPr lang="en-US" dirty="0"/>
              <a:t> is documented in EMR.</a:t>
            </a:r>
            <a:endParaRPr lang="en-AU" dirty="0"/>
          </a:p>
        </p:txBody>
      </p:sp>
      <p:sp>
        <p:nvSpPr>
          <p:cNvPr id="8" name="TextBox 7">
            <a:extLst>
              <a:ext uri="{FF2B5EF4-FFF2-40B4-BE49-F238E27FC236}">
                <a16:creationId xmlns:a16="http://schemas.microsoft.com/office/drawing/2014/main" id="{33348EE1-484D-4434-A925-94D106D5D0DE}"/>
              </a:ext>
            </a:extLst>
          </p:cNvPr>
          <p:cNvSpPr txBox="1"/>
          <p:nvPr/>
        </p:nvSpPr>
        <p:spPr>
          <a:xfrm>
            <a:off x="655983" y="783427"/>
            <a:ext cx="4701208" cy="246221"/>
          </a:xfrm>
          <a:prstGeom prst="rect">
            <a:avLst/>
          </a:prstGeom>
          <a:noFill/>
        </p:spPr>
        <p:txBody>
          <a:bodyPr wrap="square" rtlCol="0">
            <a:spAutoFit/>
          </a:bodyPr>
          <a:lstStyle/>
          <a:p>
            <a:r>
              <a:rPr lang="en-US" sz="1000" dirty="0"/>
              <a:t>UR 2479353 20/6/24</a:t>
            </a:r>
            <a:endParaRPr lang="en-AU" sz="1000" dirty="0"/>
          </a:p>
        </p:txBody>
      </p:sp>
      <p:pic>
        <p:nvPicPr>
          <p:cNvPr id="9" name="Picture 8">
            <a:extLst>
              <a:ext uri="{FF2B5EF4-FFF2-40B4-BE49-F238E27FC236}">
                <a16:creationId xmlns:a16="http://schemas.microsoft.com/office/drawing/2014/main" id="{BABE3851-B7A4-4BBD-A0FC-5836DF67F0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967" y="6074573"/>
            <a:ext cx="3217390" cy="805029"/>
          </a:xfrm>
          <a:prstGeom prst="rect">
            <a:avLst/>
          </a:prstGeom>
        </p:spPr>
      </p:pic>
      <p:pic>
        <p:nvPicPr>
          <p:cNvPr id="10" name="Picture 9">
            <a:extLst>
              <a:ext uri="{FF2B5EF4-FFF2-40B4-BE49-F238E27FC236}">
                <a16:creationId xmlns:a16="http://schemas.microsoft.com/office/drawing/2014/main" id="{35A23A42-D629-46C8-B487-F88D4A14A491}"/>
              </a:ext>
            </a:extLst>
          </p:cNvPr>
          <p:cNvPicPr>
            <a:picLocks noChangeAspect="1"/>
          </p:cNvPicPr>
          <p:nvPr/>
        </p:nvPicPr>
        <p:blipFill>
          <a:blip r:embed="rId4"/>
          <a:stretch>
            <a:fillRect/>
          </a:stretch>
        </p:blipFill>
        <p:spPr>
          <a:xfrm>
            <a:off x="655983" y="1029648"/>
            <a:ext cx="5076825" cy="1790700"/>
          </a:xfrm>
          <a:prstGeom prst="rect">
            <a:avLst/>
          </a:prstGeom>
        </p:spPr>
      </p:pic>
    </p:spTree>
    <p:extLst>
      <p:ext uri="{BB962C8B-B14F-4D97-AF65-F5344CB8AC3E}">
        <p14:creationId xmlns:p14="http://schemas.microsoft.com/office/powerpoint/2010/main" val="1002153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5503" y="6277233"/>
            <a:ext cx="3219672" cy="356503"/>
          </a:xfrm>
          <a:prstGeom prst="rect">
            <a:avLst/>
          </a:prstGeom>
        </p:spPr>
      </p:pic>
      <p:sp>
        <p:nvSpPr>
          <p:cNvPr id="6" name="TextBox 5"/>
          <p:cNvSpPr txBox="1"/>
          <p:nvPr/>
        </p:nvSpPr>
        <p:spPr>
          <a:xfrm>
            <a:off x="475306" y="75107"/>
            <a:ext cx="11157862" cy="748988"/>
          </a:xfrm>
          <a:prstGeom prst="rect">
            <a:avLst/>
          </a:prstGeom>
          <a:noFill/>
        </p:spPr>
        <p:txBody>
          <a:bodyPr wrap="square" rtlCol="0">
            <a:spAutoFit/>
          </a:bodyPr>
          <a:lstStyle/>
          <a:p>
            <a:r>
              <a:rPr lang="en-US" sz="4267" b="1" dirty="0">
                <a:solidFill>
                  <a:srgbClr val="005CB9"/>
                </a:solidFill>
              </a:rPr>
              <a:t>Osteoporotic fractures </a:t>
            </a:r>
          </a:p>
        </p:txBody>
      </p:sp>
      <p:pic>
        <p:nvPicPr>
          <p:cNvPr id="9" name="Picture 8">
            <a:extLst>
              <a:ext uri="{FF2B5EF4-FFF2-40B4-BE49-F238E27FC236}">
                <a16:creationId xmlns:a16="http://schemas.microsoft.com/office/drawing/2014/main" id="{9E64C693-FC3F-4D9B-BA06-24E345D07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05" y="6052971"/>
            <a:ext cx="3217390" cy="805029"/>
          </a:xfrm>
          <a:prstGeom prst="rect">
            <a:avLst/>
          </a:prstGeom>
        </p:spPr>
      </p:pic>
      <p:sp>
        <p:nvSpPr>
          <p:cNvPr id="3" name="TextBox 2"/>
          <p:cNvSpPr txBox="1"/>
          <p:nvPr/>
        </p:nvSpPr>
        <p:spPr>
          <a:xfrm>
            <a:off x="8065139" y="933232"/>
            <a:ext cx="1840200" cy="246221"/>
          </a:xfrm>
          <a:prstGeom prst="rect">
            <a:avLst/>
          </a:prstGeom>
          <a:noFill/>
        </p:spPr>
        <p:txBody>
          <a:bodyPr wrap="square" rtlCol="0">
            <a:spAutoFit/>
          </a:bodyPr>
          <a:lstStyle/>
          <a:p>
            <a:r>
              <a:rPr lang="en-AU" sz="1000" dirty="0"/>
              <a:t>UR 001542 18/1/2024</a:t>
            </a:r>
          </a:p>
        </p:txBody>
      </p:sp>
      <p:pic>
        <p:nvPicPr>
          <p:cNvPr id="8" name="Picture 7">
            <a:extLst>
              <a:ext uri="{FF2B5EF4-FFF2-40B4-BE49-F238E27FC236}">
                <a16:creationId xmlns:a16="http://schemas.microsoft.com/office/drawing/2014/main" id="{DB379B27-F806-476C-9B48-50D7E11B9371}"/>
              </a:ext>
            </a:extLst>
          </p:cNvPr>
          <p:cNvPicPr>
            <a:picLocks noChangeAspect="1"/>
          </p:cNvPicPr>
          <p:nvPr/>
        </p:nvPicPr>
        <p:blipFill>
          <a:blip r:embed="rId4"/>
          <a:stretch>
            <a:fillRect/>
          </a:stretch>
        </p:blipFill>
        <p:spPr>
          <a:xfrm>
            <a:off x="451984" y="852346"/>
            <a:ext cx="7658100" cy="1524000"/>
          </a:xfrm>
          <a:prstGeom prst="rect">
            <a:avLst/>
          </a:prstGeom>
        </p:spPr>
      </p:pic>
      <p:pic>
        <p:nvPicPr>
          <p:cNvPr id="10" name="Picture 9">
            <a:extLst>
              <a:ext uri="{FF2B5EF4-FFF2-40B4-BE49-F238E27FC236}">
                <a16:creationId xmlns:a16="http://schemas.microsoft.com/office/drawing/2014/main" id="{6222C20A-760F-421E-B7C2-282ACF9749CD}"/>
              </a:ext>
            </a:extLst>
          </p:cNvPr>
          <p:cNvPicPr>
            <a:picLocks noChangeAspect="1"/>
          </p:cNvPicPr>
          <p:nvPr/>
        </p:nvPicPr>
        <p:blipFill>
          <a:blip r:embed="rId5"/>
          <a:stretch>
            <a:fillRect/>
          </a:stretch>
        </p:blipFill>
        <p:spPr>
          <a:xfrm>
            <a:off x="451984" y="2712478"/>
            <a:ext cx="7823200" cy="3312242"/>
          </a:xfrm>
          <a:prstGeom prst="rect">
            <a:avLst/>
          </a:prstGeom>
        </p:spPr>
      </p:pic>
      <p:sp>
        <p:nvSpPr>
          <p:cNvPr id="11" name="TextBox 10">
            <a:extLst>
              <a:ext uri="{FF2B5EF4-FFF2-40B4-BE49-F238E27FC236}">
                <a16:creationId xmlns:a16="http://schemas.microsoft.com/office/drawing/2014/main" id="{B4717198-EBDA-46C8-87CE-96240D7F6275}"/>
              </a:ext>
            </a:extLst>
          </p:cNvPr>
          <p:cNvSpPr txBox="1"/>
          <p:nvPr/>
        </p:nvSpPr>
        <p:spPr>
          <a:xfrm>
            <a:off x="8575040" y="1894543"/>
            <a:ext cx="3412712" cy="1200329"/>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n-US" dirty="0"/>
              <a:t>Elderly patients with OP</a:t>
            </a:r>
          </a:p>
          <a:p>
            <a:pPr marL="285750" indent="-285750">
              <a:buFont typeface="Arial" panose="020B0604020202020204" pitchFamily="34" charset="0"/>
              <a:buChar char="•"/>
            </a:pPr>
            <a:r>
              <a:rPr lang="en-US" dirty="0"/>
              <a:t>Present with #s following a fall</a:t>
            </a:r>
          </a:p>
          <a:p>
            <a:pPr marL="285750" indent="-285750">
              <a:buFont typeface="Arial" panose="020B0604020202020204" pitchFamily="34" charset="0"/>
              <a:buChar char="•"/>
            </a:pPr>
            <a:r>
              <a:rPr lang="en-US" dirty="0"/>
              <a:t># secondary to OP and fall</a:t>
            </a:r>
          </a:p>
          <a:p>
            <a:pPr marL="285750" indent="-285750">
              <a:buFont typeface="Arial" panose="020B0604020202020204" pitchFamily="34" charset="0"/>
              <a:buChar char="•"/>
            </a:pPr>
            <a:r>
              <a:rPr lang="en-US" dirty="0"/>
              <a:t>Osteoporotic #s following fall</a:t>
            </a:r>
            <a:endParaRPr lang="en-AU" dirty="0"/>
          </a:p>
        </p:txBody>
      </p:sp>
      <p:pic>
        <p:nvPicPr>
          <p:cNvPr id="2" name="Picture 1">
            <a:extLst>
              <a:ext uri="{FF2B5EF4-FFF2-40B4-BE49-F238E27FC236}">
                <a16:creationId xmlns:a16="http://schemas.microsoft.com/office/drawing/2014/main" id="{113786A2-4961-45AD-AA7C-B415FC5B9AD4}"/>
              </a:ext>
            </a:extLst>
          </p:cNvPr>
          <p:cNvPicPr>
            <a:picLocks noChangeAspect="1"/>
          </p:cNvPicPr>
          <p:nvPr/>
        </p:nvPicPr>
        <p:blipFill>
          <a:blip r:embed="rId6"/>
          <a:stretch>
            <a:fillRect/>
          </a:stretch>
        </p:blipFill>
        <p:spPr>
          <a:xfrm>
            <a:off x="9389752" y="3284291"/>
            <a:ext cx="1650160" cy="2534174"/>
          </a:xfrm>
          <a:prstGeom prst="rect">
            <a:avLst/>
          </a:prstGeom>
        </p:spPr>
      </p:pic>
    </p:spTree>
    <p:extLst>
      <p:ext uri="{BB962C8B-B14F-4D97-AF65-F5344CB8AC3E}">
        <p14:creationId xmlns:p14="http://schemas.microsoft.com/office/powerpoint/2010/main" val="484687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5503" y="6277233"/>
            <a:ext cx="3219672" cy="356503"/>
          </a:xfrm>
          <a:prstGeom prst="rect">
            <a:avLst/>
          </a:prstGeom>
        </p:spPr>
      </p:pic>
      <p:sp>
        <p:nvSpPr>
          <p:cNvPr id="6" name="TextBox 5"/>
          <p:cNvSpPr txBox="1"/>
          <p:nvPr/>
        </p:nvSpPr>
        <p:spPr>
          <a:xfrm>
            <a:off x="475306" y="75107"/>
            <a:ext cx="11157862" cy="748988"/>
          </a:xfrm>
          <a:prstGeom prst="rect">
            <a:avLst/>
          </a:prstGeom>
          <a:noFill/>
        </p:spPr>
        <p:txBody>
          <a:bodyPr wrap="square" rtlCol="0">
            <a:spAutoFit/>
          </a:bodyPr>
          <a:lstStyle/>
          <a:p>
            <a:r>
              <a:rPr lang="en-US" sz="4267" b="1" dirty="0">
                <a:solidFill>
                  <a:srgbClr val="005CB9"/>
                </a:solidFill>
              </a:rPr>
              <a:t>LFT derangement or </a:t>
            </a:r>
            <a:r>
              <a:rPr lang="en-US" sz="4267" b="1" dirty="0" err="1">
                <a:solidFill>
                  <a:srgbClr val="005CB9"/>
                </a:solidFill>
              </a:rPr>
              <a:t>abn</a:t>
            </a:r>
            <a:r>
              <a:rPr lang="en-US" sz="4267" b="1" dirty="0">
                <a:solidFill>
                  <a:srgbClr val="005CB9"/>
                </a:solidFill>
              </a:rPr>
              <a:t> LFTs</a:t>
            </a:r>
          </a:p>
        </p:txBody>
      </p:sp>
      <p:pic>
        <p:nvPicPr>
          <p:cNvPr id="9" name="Picture 8">
            <a:extLst>
              <a:ext uri="{FF2B5EF4-FFF2-40B4-BE49-F238E27FC236}">
                <a16:creationId xmlns:a16="http://schemas.microsoft.com/office/drawing/2014/main" id="{9E64C693-FC3F-4D9B-BA06-24E345D07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05" y="6052971"/>
            <a:ext cx="3217390" cy="805029"/>
          </a:xfrm>
          <a:prstGeom prst="rect">
            <a:avLst/>
          </a:prstGeom>
        </p:spPr>
      </p:pic>
      <p:sp>
        <p:nvSpPr>
          <p:cNvPr id="3" name="TextBox 2"/>
          <p:cNvSpPr txBox="1"/>
          <p:nvPr/>
        </p:nvSpPr>
        <p:spPr>
          <a:xfrm>
            <a:off x="609600" y="933450"/>
            <a:ext cx="1840200" cy="246221"/>
          </a:xfrm>
          <a:prstGeom prst="rect">
            <a:avLst/>
          </a:prstGeom>
          <a:noFill/>
        </p:spPr>
        <p:txBody>
          <a:bodyPr wrap="square" rtlCol="0">
            <a:spAutoFit/>
          </a:bodyPr>
          <a:lstStyle/>
          <a:p>
            <a:r>
              <a:rPr lang="en-AU" sz="1000" dirty="0"/>
              <a:t>Ep 6169713 26/4/23</a:t>
            </a:r>
          </a:p>
        </p:txBody>
      </p:sp>
      <p:sp>
        <p:nvSpPr>
          <p:cNvPr id="5" name="TextBox 4"/>
          <p:cNvSpPr txBox="1"/>
          <p:nvPr/>
        </p:nvSpPr>
        <p:spPr>
          <a:xfrm>
            <a:off x="609600" y="3229238"/>
            <a:ext cx="11177588" cy="1200329"/>
          </a:xfrm>
          <a:prstGeom prst="rect">
            <a:avLst/>
          </a:prstGeom>
          <a:noFill/>
          <a:ln w="38100">
            <a:solidFill>
              <a:srgbClr val="0070C0"/>
            </a:solidFill>
          </a:ln>
        </p:spPr>
        <p:txBody>
          <a:bodyPr wrap="square" rtlCol="0">
            <a:spAutoFit/>
          </a:bodyPr>
          <a:lstStyle/>
          <a:p>
            <a:r>
              <a:rPr lang="en-US" dirty="0"/>
              <a:t>C</a:t>
            </a:r>
            <a:r>
              <a:rPr lang="en-AU" dirty="0"/>
              <a:t>an LFT derangement or </a:t>
            </a:r>
            <a:r>
              <a:rPr lang="en-AU" dirty="0" err="1"/>
              <a:t>abn</a:t>
            </a:r>
            <a:r>
              <a:rPr lang="en-AU" dirty="0"/>
              <a:t> LFTs be documented as:</a:t>
            </a:r>
          </a:p>
          <a:p>
            <a:pPr marL="285750" indent="-285750">
              <a:buFont typeface="Arial" panose="020B0604020202020204" pitchFamily="34" charset="0"/>
              <a:buChar char="•"/>
            </a:pPr>
            <a:r>
              <a:rPr lang="en-US" dirty="0"/>
              <a:t>D</a:t>
            </a:r>
            <a:r>
              <a:rPr lang="en-AU" dirty="0" err="1"/>
              <a:t>eranged</a:t>
            </a:r>
            <a:r>
              <a:rPr lang="en-AU" dirty="0"/>
              <a:t> LFTs secondary to … (fatty liver, other) = only acceptable if you are linking it to a liver condition</a:t>
            </a:r>
          </a:p>
          <a:p>
            <a:pPr marL="285750" indent="-285750">
              <a:buFont typeface="Arial" panose="020B0604020202020204" pitchFamily="34" charset="0"/>
              <a:buChar char="•"/>
            </a:pPr>
            <a:r>
              <a:rPr lang="en-US" dirty="0"/>
              <a:t>L</a:t>
            </a:r>
            <a:r>
              <a:rPr lang="en-AU" dirty="0" err="1"/>
              <a:t>iver</a:t>
            </a:r>
            <a:r>
              <a:rPr lang="en-AU" dirty="0"/>
              <a:t> dysfunction secondary to (medication)</a:t>
            </a:r>
          </a:p>
          <a:p>
            <a:pPr marL="285750" indent="-285750">
              <a:buFont typeface="Arial" panose="020B0604020202020204" pitchFamily="34" charset="0"/>
              <a:buChar char="•"/>
            </a:pPr>
            <a:r>
              <a:rPr lang="en-US" dirty="0"/>
              <a:t>L</a:t>
            </a:r>
            <a:r>
              <a:rPr lang="en-AU" dirty="0" err="1"/>
              <a:t>iver</a:t>
            </a:r>
            <a:r>
              <a:rPr lang="en-AU" dirty="0"/>
              <a:t> disorder or disease or failure</a:t>
            </a:r>
          </a:p>
        </p:txBody>
      </p:sp>
      <p:pic>
        <p:nvPicPr>
          <p:cNvPr id="14" name="Picture 13">
            <a:extLst>
              <a:ext uri="{FF2B5EF4-FFF2-40B4-BE49-F238E27FC236}">
                <a16:creationId xmlns:a16="http://schemas.microsoft.com/office/drawing/2014/main" id="{AF103C7A-7118-4AF6-BCFF-6E2CED9874BE}"/>
              </a:ext>
            </a:extLst>
          </p:cNvPr>
          <p:cNvPicPr>
            <a:picLocks noChangeAspect="1"/>
          </p:cNvPicPr>
          <p:nvPr/>
        </p:nvPicPr>
        <p:blipFill>
          <a:blip r:embed="rId4"/>
          <a:stretch>
            <a:fillRect/>
          </a:stretch>
        </p:blipFill>
        <p:spPr>
          <a:xfrm>
            <a:off x="609600" y="1337025"/>
            <a:ext cx="3228975" cy="866775"/>
          </a:xfrm>
          <a:prstGeom prst="rect">
            <a:avLst/>
          </a:prstGeom>
        </p:spPr>
      </p:pic>
      <p:pic>
        <p:nvPicPr>
          <p:cNvPr id="15" name="Picture 14">
            <a:extLst>
              <a:ext uri="{FF2B5EF4-FFF2-40B4-BE49-F238E27FC236}">
                <a16:creationId xmlns:a16="http://schemas.microsoft.com/office/drawing/2014/main" id="{198C5C13-4B74-4194-B51C-1868EA4A51BF}"/>
              </a:ext>
            </a:extLst>
          </p:cNvPr>
          <p:cNvPicPr>
            <a:picLocks noChangeAspect="1"/>
          </p:cNvPicPr>
          <p:nvPr/>
        </p:nvPicPr>
        <p:blipFill>
          <a:blip r:embed="rId5"/>
          <a:stretch>
            <a:fillRect/>
          </a:stretch>
        </p:blipFill>
        <p:spPr>
          <a:xfrm>
            <a:off x="8467064" y="1429378"/>
            <a:ext cx="2876550" cy="1152525"/>
          </a:xfrm>
          <a:prstGeom prst="rect">
            <a:avLst/>
          </a:prstGeom>
        </p:spPr>
      </p:pic>
      <p:pic>
        <p:nvPicPr>
          <p:cNvPr id="16" name="Picture 15">
            <a:extLst>
              <a:ext uri="{FF2B5EF4-FFF2-40B4-BE49-F238E27FC236}">
                <a16:creationId xmlns:a16="http://schemas.microsoft.com/office/drawing/2014/main" id="{EFE9D996-0623-4853-ADC1-41F0E8C6EE8A}"/>
              </a:ext>
            </a:extLst>
          </p:cNvPr>
          <p:cNvPicPr>
            <a:picLocks noChangeAspect="1"/>
          </p:cNvPicPr>
          <p:nvPr/>
        </p:nvPicPr>
        <p:blipFill>
          <a:blip r:embed="rId6"/>
          <a:stretch>
            <a:fillRect/>
          </a:stretch>
        </p:blipFill>
        <p:spPr>
          <a:xfrm>
            <a:off x="4612493" y="1424164"/>
            <a:ext cx="2809875" cy="866775"/>
          </a:xfrm>
          <a:prstGeom prst="rect">
            <a:avLst/>
          </a:prstGeom>
        </p:spPr>
      </p:pic>
      <p:cxnSp>
        <p:nvCxnSpPr>
          <p:cNvPr id="18" name="Straight Arrow Connector 17">
            <a:extLst>
              <a:ext uri="{FF2B5EF4-FFF2-40B4-BE49-F238E27FC236}">
                <a16:creationId xmlns:a16="http://schemas.microsoft.com/office/drawing/2014/main" id="{42A8CC29-B4C3-468D-826B-40984EE99DCE}"/>
              </a:ext>
            </a:extLst>
          </p:cNvPr>
          <p:cNvCxnSpPr/>
          <p:nvPr/>
        </p:nvCxnSpPr>
        <p:spPr>
          <a:xfrm>
            <a:off x="7541704" y="1644913"/>
            <a:ext cx="68668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7097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26256" y="6326304"/>
            <a:ext cx="3219672" cy="356503"/>
          </a:xfrm>
          <a:prstGeom prst="rect">
            <a:avLst/>
          </a:prstGeom>
        </p:spPr>
      </p:pic>
      <p:sp>
        <p:nvSpPr>
          <p:cNvPr id="6" name="TextBox 5"/>
          <p:cNvSpPr txBox="1"/>
          <p:nvPr/>
        </p:nvSpPr>
        <p:spPr>
          <a:xfrm>
            <a:off x="517069" y="-39427"/>
            <a:ext cx="11157862" cy="748988"/>
          </a:xfrm>
          <a:prstGeom prst="rect">
            <a:avLst/>
          </a:prstGeom>
          <a:noFill/>
        </p:spPr>
        <p:txBody>
          <a:bodyPr wrap="square" rtlCol="0">
            <a:spAutoFit/>
          </a:bodyPr>
          <a:lstStyle/>
          <a:p>
            <a:r>
              <a:rPr lang="en-US" sz="4267" b="1" dirty="0">
                <a:solidFill>
                  <a:srgbClr val="005CB9"/>
                </a:solidFill>
              </a:rPr>
              <a:t>Reduced/low GCS</a:t>
            </a:r>
          </a:p>
        </p:txBody>
      </p:sp>
      <p:sp>
        <p:nvSpPr>
          <p:cNvPr id="3" name="Rectangle 2">
            <a:extLst>
              <a:ext uri="{FF2B5EF4-FFF2-40B4-BE49-F238E27FC236}">
                <a16:creationId xmlns:a16="http://schemas.microsoft.com/office/drawing/2014/main" id="{13080ED1-0461-45EE-8C44-5BBD74712D55}"/>
              </a:ext>
            </a:extLst>
          </p:cNvPr>
          <p:cNvSpPr/>
          <p:nvPr/>
        </p:nvSpPr>
        <p:spPr>
          <a:xfrm>
            <a:off x="517069" y="1007275"/>
            <a:ext cx="1428596" cy="230832"/>
          </a:xfrm>
          <a:prstGeom prst="rect">
            <a:avLst/>
          </a:prstGeom>
        </p:spPr>
        <p:txBody>
          <a:bodyPr wrap="none">
            <a:spAutoFit/>
          </a:bodyPr>
          <a:lstStyle/>
          <a:p>
            <a:r>
              <a:rPr lang="en-AU" sz="900" dirty="0"/>
              <a:t>UR 0120287 dis 10/5/2024</a:t>
            </a:r>
          </a:p>
        </p:txBody>
      </p:sp>
      <p:pic>
        <p:nvPicPr>
          <p:cNvPr id="5" name="Picture 4">
            <a:extLst>
              <a:ext uri="{FF2B5EF4-FFF2-40B4-BE49-F238E27FC236}">
                <a16:creationId xmlns:a16="http://schemas.microsoft.com/office/drawing/2014/main" id="{B73D716C-D653-4196-8E9A-B32C2B842F66}"/>
              </a:ext>
            </a:extLst>
          </p:cNvPr>
          <p:cNvPicPr>
            <a:picLocks noChangeAspect="1"/>
          </p:cNvPicPr>
          <p:nvPr/>
        </p:nvPicPr>
        <p:blipFill>
          <a:blip r:embed="rId3"/>
          <a:stretch>
            <a:fillRect/>
          </a:stretch>
        </p:blipFill>
        <p:spPr>
          <a:xfrm>
            <a:off x="586879" y="2906806"/>
            <a:ext cx="4491159" cy="2514610"/>
          </a:xfrm>
          <a:prstGeom prst="rect">
            <a:avLst/>
          </a:prstGeom>
          <a:ln>
            <a:solidFill>
              <a:schemeClr val="tx1"/>
            </a:solidFill>
          </a:ln>
        </p:spPr>
      </p:pic>
      <p:sp>
        <p:nvSpPr>
          <p:cNvPr id="8" name="TextBox 7">
            <a:extLst>
              <a:ext uri="{FF2B5EF4-FFF2-40B4-BE49-F238E27FC236}">
                <a16:creationId xmlns:a16="http://schemas.microsoft.com/office/drawing/2014/main" id="{DD74C023-8398-4217-92DB-89EEF552E561}"/>
              </a:ext>
            </a:extLst>
          </p:cNvPr>
          <p:cNvSpPr txBox="1"/>
          <p:nvPr/>
        </p:nvSpPr>
        <p:spPr>
          <a:xfrm>
            <a:off x="3168172" y="3445712"/>
            <a:ext cx="1909866" cy="230832"/>
          </a:xfrm>
          <a:prstGeom prst="rect">
            <a:avLst/>
          </a:prstGeom>
          <a:noFill/>
        </p:spPr>
        <p:txBody>
          <a:bodyPr wrap="square" rtlCol="0">
            <a:spAutoFit/>
          </a:bodyPr>
          <a:lstStyle/>
          <a:p>
            <a:r>
              <a:rPr lang="en-US" sz="900" dirty="0"/>
              <a:t>UR 2441414 dis 22/3/2024</a:t>
            </a:r>
            <a:endParaRPr lang="en-AU" sz="900" dirty="0"/>
          </a:p>
        </p:txBody>
      </p:sp>
      <p:sp>
        <p:nvSpPr>
          <p:cNvPr id="12" name="TextBox 11">
            <a:extLst>
              <a:ext uri="{FF2B5EF4-FFF2-40B4-BE49-F238E27FC236}">
                <a16:creationId xmlns:a16="http://schemas.microsoft.com/office/drawing/2014/main" id="{19A10832-0A22-4520-AA2D-4C022692677B}"/>
              </a:ext>
            </a:extLst>
          </p:cNvPr>
          <p:cNvSpPr txBox="1"/>
          <p:nvPr/>
        </p:nvSpPr>
        <p:spPr>
          <a:xfrm>
            <a:off x="6960497" y="695070"/>
            <a:ext cx="4776684" cy="4370427"/>
          </a:xfrm>
          <a:prstGeom prst="rect">
            <a:avLst/>
          </a:prstGeom>
          <a:noFill/>
          <a:ln w="38100">
            <a:solidFill>
              <a:srgbClr val="0070C0"/>
            </a:solidFill>
          </a:ln>
        </p:spPr>
        <p:txBody>
          <a:bodyPr wrap="square" rtlCol="0">
            <a:spAutoFit/>
          </a:bodyPr>
          <a:lstStyle/>
          <a:p>
            <a:r>
              <a:rPr lang="en-US" b="1" u="sng" dirty="0"/>
              <a:t>Not a condition/diagnosis:</a:t>
            </a:r>
            <a:endParaRPr lang="en-AU" b="1" u="sng" dirty="0"/>
          </a:p>
          <a:p>
            <a:pPr marL="285750" indent="-285750">
              <a:buFont typeface="Arial" panose="020B0604020202020204" pitchFamily="34" charset="0"/>
              <a:buChar char="•"/>
            </a:pPr>
            <a:r>
              <a:rPr lang="en-AU" sz="1600" dirty="0"/>
              <a:t>↓GCS</a:t>
            </a:r>
          </a:p>
          <a:p>
            <a:pPr marL="285750" indent="-285750">
              <a:buFont typeface="Arial" panose="020B0604020202020204" pitchFamily="34" charset="0"/>
              <a:buChar char="•"/>
            </a:pPr>
            <a:r>
              <a:rPr lang="en-AU" sz="1600" dirty="0"/>
              <a:t>GCS 3</a:t>
            </a:r>
          </a:p>
          <a:p>
            <a:pPr marL="285750" indent="-285750">
              <a:buFont typeface="Arial" panose="020B0604020202020204" pitchFamily="34" charset="0"/>
              <a:buChar char="•"/>
            </a:pPr>
            <a:r>
              <a:rPr lang="en-US" sz="1600" dirty="0"/>
              <a:t>R</a:t>
            </a:r>
            <a:r>
              <a:rPr lang="en-AU" sz="1600" dirty="0"/>
              <a:t>educed/altered GCS </a:t>
            </a:r>
          </a:p>
          <a:p>
            <a:endParaRPr lang="en-US" sz="1600" dirty="0"/>
          </a:p>
          <a:p>
            <a:r>
              <a:rPr lang="en-US" sz="1600" b="1" u="sng" dirty="0"/>
              <a:t>M</a:t>
            </a:r>
            <a:r>
              <a:rPr lang="en-AU" sz="1600" b="1" u="sng" dirty="0" err="1"/>
              <a:t>ust</a:t>
            </a:r>
            <a:r>
              <a:rPr lang="en-AU" sz="1600" b="1" u="sng" dirty="0"/>
              <a:t> document decreased/reduced/loss consciousness or unconsciousness</a:t>
            </a:r>
          </a:p>
          <a:p>
            <a:pPr marL="285750" indent="-285750">
              <a:buFont typeface="Arial" panose="020B0604020202020204" pitchFamily="34" charset="0"/>
              <a:buChar char="•"/>
            </a:pPr>
            <a:r>
              <a:rPr lang="en-AU" sz="1600" dirty="0"/>
              <a:t>Intubated for </a:t>
            </a:r>
            <a:r>
              <a:rPr lang="en-AU" sz="1600" b="1" dirty="0"/>
              <a:t>decreased consciousness GCS 3</a:t>
            </a:r>
          </a:p>
          <a:p>
            <a:pPr marL="285750" indent="-285750">
              <a:buFont typeface="Arial" panose="020B0604020202020204" pitchFamily="34" charset="0"/>
              <a:buChar char="•"/>
            </a:pPr>
            <a:r>
              <a:rPr lang="en-AU" sz="1600" dirty="0"/>
              <a:t>Intubated for </a:t>
            </a:r>
            <a:r>
              <a:rPr lang="en-AU" sz="1600" b="1" dirty="0"/>
              <a:t>unconsciousness or coma</a:t>
            </a:r>
          </a:p>
          <a:p>
            <a:pPr marL="285750" indent="-285750">
              <a:buFont typeface="Arial" panose="020B0604020202020204" pitchFamily="34" charset="0"/>
              <a:buChar char="•"/>
            </a:pPr>
            <a:endParaRPr lang="en-AU" sz="1600" dirty="0"/>
          </a:p>
          <a:p>
            <a:pPr marL="285750" indent="-285750">
              <a:buFont typeface="Arial" panose="020B0604020202020204" pitchFamily="34" charset="0"/>
              <a:buChar char="•"/>
            </a:pPr>
            <a:r>
              <a:rPr lang="en-AU" sz="1600" dirty="0"/>
              <a:t>Drowsiness, Somnolence GCS 13-15</a:t>
            </a:r>
          </a:p>
          <a:p>
            <a:pPr marL="285750" indent="-285750">
              <a:buFont typeface="Arial" panose="020B0604020202020204" pitchFamily="34" charset="0"/>
              <a:buChar char="•"/>
            </a:pPr>
            <a:r>
              <a:rPr lang="en-AU" sz="1600" dirty="0"/>
              <a:t>Clouded state = semi-coma, Stupor GCS 9-12</a:t>
            </a:r>
          </a:p>
          <a:p>
            <a:pPr marL="285750" indent="-285750">
              <a:buFont typeface="Arial" panose="020B0604020202020204" pitchFamily="34" charset="0"/>
              <a:buChar char="•"/>
            </a:pPr>
            <a:r>
              <a:rPr lang="en-AU" sz="1600" dirty="0"/>
              <a:t>Coma GCS &lt;= 8</a:t>
            </a:r>
          </a:p>
          <a:p>
            <a:pPr marL="285750" indent="-285750">
              <a:buFont typeface="Arial" panose="020B0604020202020204" pitchFamily="34" charset="0"/>
              <a:buChar char="•"/>
            </a:pPr>
            <a:r>
              <a:rPr lang="en-AU" sz="1600" dirty="0"/>
              <a:t>Nontraumatic </a:t>
            </a:r>
            <a:r>
              <a:rPr lang="en-AU" sz="1600" b="1" dirty="0"/>
              <a:t>loss </a:t>
            </a:r>
            <a:r>
              <a:rPr lang="en-AU" sz="1600" dirty="0"/>
              <a:t>of consciousness LOC</a:t>
            </a:r>
          </a:p>
          <a:p>
            <a:pPr marL="285750" indent="-285750">
              <a:buFont typeface="Arial" panose="020B0604020202020204" pitchFamily="34" charset="0"/>
              <a:buChar char="•"/>
            </a:pPr>
            <a:r>
              <a:rPr lang="en-AU" sz="1600" dirty="0"/>
              <a:t>Traumatic </a:t>
            </a:r>
            <a:r>
              <a:rPr lang="en-AU" sz="1600" b="1" dirty="0"/>
              <a:t>loss</a:t>
            </a:r>
            <a:r>
              <a:rPr lang="en-AU" sz="1600" dirty="0"/>
              <a:t> of consciousness LOC</a:t>
            </a:r>
          </a:p>
          <a:p>
            <a:pPr marL="285750" indent="-285750">
              <a:buFont typeface="Arial" panose="020B0604020202020204" pitchFamily="34" charset="0"/>
              <a:buChar char="•"/>
            </a:pPr>
            <a:endParaRPr lang="en-US" sz="1600" dirty="0"/>
          </a:p>
          <a:p>
            <a:pPr algn="ctr"/>
            <a:r>
              <a:rPr lang="en-US" sz="2000" b="1" dirty="0">
                <a:solidFill>
                  <a:srgbClr val="00B050"/>
                </a:solidFill>
              </a:rPr>
              <a:t>G</a:t>
            </a:r>
            <a:r>
              <a:rPr lang="en-AU" sz="2000" b="1" dirty="0">
                <a:solidFill>
                  <a:srgbClr val="00B050"/>
                </a:solidFill>
              </a:rPr>
              <a:t>CS ≠ consciousness</a:t>
            </a:r>
          </a:p>
        </p:txBody>
      </p:sp>
      <p:pic>
        <p:nvPicPr>
          <p:cNvPr id="2" name="Picture 1">
            <a:extLst>
              <a:ext uri="{FF2B5EF4-FFF2-40B4-BE49-F238E27FC236}">
                <a16:creationId xmlns:a16="http://schemas.microsoft.com/office/drawing/2014/main" id="{DCB75010-CC75-41F6-8E0B-03F88A476DD9}"/>
              </a:ext>
            </a:extLst>
          </p:cNvPr>
          <p:cNvPicPr>
            <a:picLocks noChangeAspect="1"/>
          </p:cNvPicPr>
          <p:nvPr/>
        </p:nvPicPr>
        <p:blipFill>
          <a:blip r:embed="rId4"/>
          <a:stretch>
            <a:fillRect/>
          </a:stretch>
        </p:blipFill>
        <p:spPr>
          <a:xfrm>
            <a:off x="586880" y="1269019"/>
            <a:ext cx="6107536" cy="1124025"/>
          </a:xfrm>
          <a:prstGeom prst="rect">
            <a:avLst/>
          </a:prstGeom>
        </p:spPr>
      </p:pic>
      <p:sp>
        <p:nvSpPr>
          <p:cNvPr id="13" name="Multiply 11">
            <a:extLst>
              <a:ext uri="{FF2B5EF4-FFF2-40B4-BE49-F238E27FC236}">
                <a16:creationId xmlns:a16="http://schemas.microsoft.com/office/drawing/2014/main" id="{3308F2E1-67BC-4E10-B7C0-3F48942A29AB}"/>
              </a:ext>
            </a:extLst>
          </p:cNvPr>
          <p:cNvSpPr/>
          <p:nvPr/>
        </p:nvSpPr>
        <p:spPr>
          <a:xfrm>
            <a:off x="2630022" y="1177524"/>
            <a:ext cx="404874" cy="495108"/>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91" dirty="0"/>
          </a:p>
        </p:txBody>
      </p:sp>
    </p:spTree>
    <p:extLst>
      <p:ext uri="{BB962C8B-B14F-4D97-AF65-F5344CB8AC3E}">
        <p14:creationId xmlns:p14="http://schemas.microsoft.com/office/powerpoint/2010/main" val="39038300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pic>
        <p:nvPicPr>
          <p:cNvPr id="8" name="Picture 7">
            <a:extLst>
              <a:ext uri="{FF2B5EF4-FFF2-40B4-BE49-F238E27FC236}">
                <a16:creationId xmlns:a16="http://schemas.microsoft.com/office/drawing/2014/main" id="{D0C27E5C-4900-464A-A37F-5B4E1F9261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571" y="6052971"/>
            <a:ext cx="3217390" cy="805029"/>
          </a:xfrm>
          <a:prstGeom prst="rect">
            <a:avLst/>
          </a:prstGeom>
        </p:spPr>
      </p:pic>
      <p:sp>
        <p:nvSpPr>
          <p:cNvPr id="9" name="TextBox 8">
            <a:extLst>
              <a:ext uri="{FF2B5EF4-FFF2-40B4-BE49-F238E27FC236}">
                <a16:creationId xmlns:a16="http://schemas.microsoft.com/office/drawing/2014/main" id="{E67BE21F-325F-4F51-B920-1F078689963F}"/>
              </a:ext>
            </a:extLst>
          </p:cNvPr>
          <p:cNvSpPr txBox="1"/>
          <p:nvPr/>
        </p:nvSpPr>
        <p:spPr>
          <a:xfrm>
            <a:off x="748571" y="586351"/>
            <a:ext cx="11157862" cy="748988"/>
          </a:xfrm>
          <a:prstGeom prst="rect">
            <a:avLst/>
          </a:prstGeom>
          <a:noFill/>
        </p:spPr>
        <p:txBody>
          <a:bodyPr wrap="square" rtlCol="0">
            <a:spAutoFit/>
          </a:bodyPr>
          <a:lstStyle/>
          <a:p>
            <a:r>
              <a:rPr lang="en-US" sz="4267" b="1" dirty="0">
                <a:solidFill>
                  <a:srgbClr val="005CB9"/>
                </a:solidFill>
              </a:rPr>
              <a:t>X</a:t>
            </a:r>
            <a:r>
              <a:rPr lang="en-AU" sz="4267" b="1" dirty="0" err="1">
                <a:solidFill>
                  <a:srgbClr val="005CB9"/>
                </a:solidFill>
              </a:rPr>
              <a:t>erostomia</a:t>
            </a:r>
            <a:endParaRPr lang="en-AU" sz="4267" b="1" dirty="0">
              <a:solidFill>
                <a:srgbClr val="005CB9"/>
              </a:solidFill>
            </a:endParaRPr>
          </a:p>
        </p:txBody>
      </p:sp>
      <p:pic>
        <p:nvPicPr>
          <p:cNvPr id="2" name="Picture 1">
            <a:extLst>
              <a:ext uri="{FF2B5EF4-FFF2-40B4-BE49-F238E27FC236}">
                <a16:creationId xmlns:a16="http://schemas.microsoft.com/office/drawing/2014/main" id="{E6A54695-EFEF-4D76-A4D6-8919C5B04BEC}"/>
              </a:ext>
            </a:extLst>
          </p:cNvPr>
          <p:cNvPicPr>
            <a:picLocks noChangeAspect="1"/>
          </p:cNvPicPr>
          <p:nvPr/>
        </p:nvPicPr>
        <p:blipFill>
          <a:blip r:embed="rId4"/>
          <a:stretch>
            <a:fillRect/>
          </a:stretch>
        </p:blipFill>
        <p:spPr>
          <a:xfrm>
            <a:off x="748571" y="1510086"/>
            <a:ext cx="4962525" cy="1247775"/>
          </a:xfrm>
          <a:prstGeom prst="rect">
            <a:avLst/>
          </a:prstGeom>
        </p:spPr>
      </p:pic>
      <p:pic>
        <p:nvPicPr>
          <p:cNvPr id="11" name="Picture 4" descr="C:\Users\heynemsa\AppData\Local\Microsoft\Windows\Temporary Internet Files\Content.IE5\VHP4E7C9\Kliponious-green-tick[1].png">
            <a:extLst>
              <a:ext uri="{FF2B5EF4-FFF2-40B4-BE49-F238E27FC236}">
                <a16:creationId xmlns:a16="http://schemas.microsoft.com/office/drawing/2014/main" id="{2F8325EF-6EC5-48A2-9268-8B4A0FA7FE4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60599" y="2489464"/>
            <a:ext cx="641369" cy="886288"/>
          </a:xfrm>
          <a:prstGeom prst="rect">
            <a:avLst/>
          </a:prstGeom>
          <a:noFill/>
          <a:extLst>
            <a:ext uri="{909E8E84-426E-40DD-AFC4-6F175D3DCCD1}">
              <a14:hiddenFill xmlns:a14="http://schemas.microsoft.com/office/drawing/2010/main">
                <a:solidFill>
                  <a:srgbClr val="FFFFFF"/>
                </a:solidFill>
              </a14:hiddenFill>
            </a:ext>
          </a:extLst>
        </p:spPr>
      </p:pic>
      <p:sp>
        <p:nvSpPr>
          <p:cNvPr id="12" name="Multiply 11">
            <a:extLst>
              <a:ext uri="{FF2B5EF4-FFF2-40B4-BE49-F238E27FC236}">
                <a16:creationId xmlns:a16="http://schemas.microsoft.com/office/drawing/2014/main" id="{FA40FF77-5731-4D55-BD18-59D0538A455E}"/>
              </a:ext>
            </a:extLst>
          </p:cNvPr>
          <p:cNvSpPr/>
          <p:nvPr/>
        </p:nvSpPr>
        <p:spPr>
          <a:xfrm>
            <a:off x="5686133" y="1608477"/>
            <a:ext cx="641369" cy="748987"/>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91" dirty="0"/>
          </a:p>
        </p:txBody>
      </p:sp>
      <p:sp>
        <p:nvSpPr>
          <p:cNvPr id="10" name="TextBox 9">
            <a:extLst>
              <a:ext uri="{FF2B5EF4-FFF2-40B4-BE49-F238E27FC236}">
                <a16:creationId xmlns:a16="http://schemas.microsoft.com/office/drawing/2014/main" id="{D9808665-F7E4-4AFE-92CD-BBF34F0178BB}"/>
              </a:ext>
            </a:extLst>
          </p:cNvPr>
          <p:cNvSpPr txBox="1"/>
          <p:nvPr/>
        </p:nvSpPr>
        <p:spPr>
          <a:xfrm>
            <a:off x="748571" y="3725646"/>
            <a:ext cx="11157862" cy="748988"/>
          </a:xfrm>
          <a:prstGeom prst="rect">
            <a:avLst/>
          </a:prstGeom>
          <a:noFill/>
        </p:spPr>
        <p:txBody>
          <a:bodyPr wrap="square" rtlCol="0">
            <a:spAutoFit/>
          </a:bodyPr>
          <a:lstStyle/>
          <a:p>
            <a:r>
              <a:rPr lang="en-US" sz="4267" b="1" dirty="0">
                <a:solidFill>
                  <a:srgbClr val="005CB9"/>
                </a:solidFill>
              </a:rPr>
              <a:t>A</a:t>
            </a:r>
            <a:r>
              <a:rPr lang="en-AU" sz="4267" b="1" dirty="0" err="1">
                <a:solidFill>
                  <a:srgbClr val="005CB9"/>
                </a:solidFill>
              </a:rPr>
              <a:t>erophagia</a:t>
            </a:r>
            <a:endParaRPr lang="en-AU" sz="4267" b="1" dirty="0">
              <a:solidFill>
                <a:srgbClr val="005CB9"/>
              </a:solidFill>
            </a:endParaRPr>
          </a:p>
        </p:txBody>
      </p:sp>
    </p:spTree>
    <p:extLst>
      <p:ext uri="{BB962C8B-B14F-4D97-AF65-F5344CB8AC3E}">
        <p14:creationId xmlns:p14="http://schemas.microsoft.com/office/powerpoint/2010/main" val="17719534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8433" y="6408647"/>
            <a:ext cx="2371906" cy="262633"/>
          </a:xfrm>
          <a:prstGeom prst="rect">
            <a:avLst/>
          </a:prstGeom>
        </p:spPr>
      </p:pic>
      <p:sp>
        <p:nvSpPr>
          <p:cNvPr id="6" name="TextBox 5"/>
          <p:cNvSpPr txBox="1"/>
          <p:nvPr/>
        </p:nvSpPr>
        <p:spPr>
          <a:xfrm>
            <a:off x="622736" y="74858"/>
            <a:ext cx="11157862" cy="748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5CB9"/>
                </a:solidFill>
                <a:effectLst/>
                <a:uLnTx/>
                <a:uFillTx/>
                <a:latin typeface="Calibri" panose="020F0502020204030204"/>
                <a:ea typeface="+mn-ea"/>
                <a:cs typeface="+mn-cs"/>
              </a:rPr>
              <a:t>Meet the Team</a:t>
            </a:r>
            <a:endParaRPr kumimoji="0" lang="en-AU" sz="4267" b="1" i="0" u="none" strike="noStrike" kern="1200" cap="none" spc="0" normalizeH="0" baseline="0" noProof="0" dirty="0">
              <a:ln>
                <a:noFill/>
              </a:ln>
              <a:solidFill>
                <a:srgbClr val="005CB9"/>
              </a:solidFill>
              <a:effectLst/>
              <a:uLnTx/>
              <a:uFillTx/>
              <a:latin typeface="Calibri" panose="020F0502020204030204"/>
              <a:ea typeface="+mn-ea"/>
              <a:cs typeface="+mn-cs"/>
            </a:endParaRPr>
          </a:p>
        </p:txBody>
      </p:sp>
      <p:sp>
        <p:nvSpPr>
          <p:cNvPr id="2" name="TextBox 1"/>
          <p:cNvSpPr txBox="1"/>
          <p:nvPr/>
        </p:nvSpPr>
        <p:spPr>
          <a:xfrm>
            <a:off x="706221" y="776336"/>
            <a:ext cx="6589525" cy="4893647"/>
          </a:xfrm>
          <a:prstGeom prst="rect">
            <a:avLst/>
          </a:prstGeom>
          <a:noFill/>
        </p:spPr>
        <p:txBody>
          <a:bodyPr wrap="square" rtlCol="0">
            <a:spAutoFit/>
          </a:bodyPr>
          <a:lstStyle/>
          <a:p>
            <a:pPr lvl="0">
              <a:defRPr/>
            </a:pPr>
            <a:r>
              <a:rPr lang="en-US" sz="2400" b="1" dirty="0">
                <a:solidFill>
                  <a:srgbClr val="0070C0"/>
                </a:solidFill>
              </a:rPr>
              <a:t>Mary Kouvas </a:t>
            </a:r>
            <a:r>
              <a:rPr lang="en-US" sz="2400" dirty="0">
                <a:solidFill>
                  <a:srgbClr val="0070C0"/>
                </a:solidFill>
              </a:rPr>
              <a:t>– CDI Coordinator – HIM (non-clinical)</a:t>
            </a:r>
          </a:p>
          <a:p>
            <a:pPr marL="342900" lvl="0" indent="-342900">
              <a:buFont typeface="Arial" panose="020B0604020202020204" pitchFamily="34" charset="0"/>
              <a:buChar char="•"/>
              <a:defRPr/>
            </a:pPr>
            <a:r>
              <a:rPr lang="en-US" sz="2400" dirty="0">
                <a:solidFill>
                  <a:prstClr val="black"/>
                </a:solidFill>
              </a:rPr>
              <a:t>30 years in Coding &amp; Casemix</a:t>
            </a:r>
          </a:p>
          <a:p>
            <a:pPr marL="342900" lvl="0" indent="-342900">
              <a:buFont typeface="Arial" panose="020B0604020202020204" pitchFamily="34" charset="0"/>
              <a:buChar char="•"/>
              <a:defRPr/>
            </a:pPr>
            <a:r>
              <a:rPr lang="en-US" sz="2400" dirty="0">
                <a:solidFill>
                  <a:prstClr val="black"/>
                </a:solidFill>
              </a:rPr>
              <a:t>4 days, training of CDSs</a:t>
            </a:r>
          </a:p>
          <a:p>
            <a:pPr lvl="0">
              <a:defRPr/>
            </a:pPr>
            <a:r>
              <a:rPr lang="en-US" sz="2400" dirty="0">
                <a:hlinkClick r:id="rId3">
                  <a:extLst>
                    <a:ext uri="{A12FA001-AC4F-418D-AE19-62706E023703}">
                      <ahyp:hlinkClr xmlns:ahyp="http://schemas.microsoft.com/office/drawing/2018/hyperlinkcolor" val="tx"/>
                    </a:ext>
                  </a:extLst>
                </a:hlinkClick>
              </a:rPr>
              <a:t>mary.kouvas@nh.org.au</a:t>
            </a:r>
            <a:endParaRPr lang="en-US" sz="24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mn-ea"/>
                <a:cs typeface="+mn-cs"/>
              </a:rPr>
              <a:t>Diana Villalta </a:t>
            </a:r>
            <a:r>
              <a:rPr kumimoji="0" lang="en-US" sz="2400" b="0" i="0" u="none" strike="noStrike" kern="1200" cap="none" spc="0" normalizeH="0" baseline="0" noProof="0" dirty="0">
                <a:ln>
                  <a:noFill/>
                </a:ln>
                <a:solidFill>
                  <a:srgbClr val="0070C0"/>
                </a:solidFill>
                <a:effectLst/>
                <a:uLnTx/>
                <a:uFillTx/>
                <a:latin typeface="Calibri" panose="020F0502020204030204"/>
                <a:ea typeface="+mn-ea"/>
                <a:cs typeface="+mn-cs"/>
              </a:rPr>
              <a:t>– CDS – Dietician/Midwife (clinical)</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a:rPr>
              <a:t>5 days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diana.villalta@nh.org.au</a:t>
            </a:r>
            <a:endParaRPr kumimoji="0" lang="en-US" sz="2400" b="0" i="0"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defRPr/>
            </a:pPr>
            <a:r>
              <a:rPr lang="en-US" sz="2400" b="1" dirty="0">
                <a:solidFill>
                  <a:srgbClr val="0070C0"/>
                </a:solidFill>
              </a:rPr>
              <a:t>Vacant CDS</a:t>
            </a:r>
          </a:p>
          <a:p>
            <a:pPr marL="342900" lvl="0" indent="-342900">
              <a:buFont typeface="Arial" panose="020B0604020202020204" pitchFamily="34" charset="0"/>
              <a:buChar char="•"/>
              <a:defRPr/>
            </a:pPr>
            <a:r>
              <a:rPr lang="en-US" sz="2400" dirty="0"/>
              <a:t>= Less reviews</a:t>
            </a:r>
          </a:p>
        </p:txBody>
      </p:sp>
      <p:pic>
        <p:nvPicPr>
          <p:cNvPr id="3" name="Picture 2"/>
          <p:cNvPicPr>
            <a:picLocks noChangeAspect="1"/>
          </p:cNvPicPr>
          <p:nvPr/>
        </p:nvPicPr>
        <p:blipFill>
          <a:blip r:embed="rId5"/>
          <a:stretch>
            <a:fillRect/>
          </a:stretch>
        </p:blipFill>
        <p:spPr>
          <a:xfrm>
            <a:off x="7857062" y="823846"/>
            <a:ext cx="1426043" cy="1394652"/>
          </a:xfrm>
          <a:prstGeom prst="rect">
            <a:avLst/>
          </a:prstGeom>
        </p:spPr>
      </p:pic>
      <p:pic>
        <p:nvPicPr>
          <p:cNvPr id="8" name="Picture 7"/>
          <p:cNvPicPr>
            <a:picLocks noChangeAspect="1"/>
          </p:cNvPicPr>
          <p:nvPr/>
        </p:nvPicPr>
        <p:blipFill>
          <a:blip r:embed="rId6"/>
          <a:stretch>
            <a:fillRect/>
          </a:stretch>
        </p:blipFill>
        <p:spPr>
          <a:xfrm>
            <a:off x="7869158" y="2891755"/>
            <a:ext cx="1413947" cy="1448983"/>
          </a:xfrm>
          <a:prstGeom prst="rect">
            <a:avLst/>
          </a:prstGeom>
        </p:spPr>
      </p:pic>
      <p:pic>
        <p:nvPicPr>
          <p:cNvPr id="10" name="Picture 9">
            <a:extLst>
              <a:ext uri="{FF2B5EF4-FFF2-40B4-BE49-F238E27FC236}">
                <a16:creationId xmlns:a16="http://schemas.microsoft.com/office/drawing/2014/main" id="{89321407-8603-4F01-8548-A204D6C515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3457" y="6231514"/>
            <a:ext cx="2592728" cy="648731"/>
          </a:xfrm>
          <a:prstGeom prst="rect">
            <a:avLst/>
          </a:prstGeom>
        </p:spPr>
      </p:pic>
    </p:spTree>
    <p:extLst>
      <p:ext uri="{BB962C8B-B14F-4D97-AF65-F5344CB8AC3E}">
        <p14:creationId xmlns:p14="http://schemas.microsoft.com/office/powerpoint/2010/main" val="39501495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699" y="6317969"/>
            <a:ext cx="3219672" cy="356503"/>
          </a:xfrm>
          <a:prstGeom prst="rect">
            <a:avLst/>
          </a:prstGeom>
        </p:spPr>
      </p:pic>
      <p:pic>
        <p:nvPicPr>
          <p:cNvPr id="8" name="Picture 7">
            <a:extLst>
              <a:ext uri="{FF2B5EF4-FFF2-40B4-BE49-F238E27FC236}">
                <a16:creationId xmlns:a16="http://schemas.microsoft.com/office/drawing/2014/main" id="{D0C27E5C-4900-464A-A37F-5B4E1F9261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571" y="6052971"/>
            <a:ext cx="3217390" cy="805029"/>
          </a:xfrm>
          <a:prstGeom prst="rect">
            <a:avLst/>
          </a:prstGeom>
        </p:spPr>
      </p:pic>
      <p:sp>
        <p:nvSpPr>
          <p:cNvPr id="9" name="TextBox 8">
            <a:extLst>
              <a:ext uri="{FF2B5EF4-FFF2-40B4-BE49-F238E27FC236}">
                <a16:creationId xmlns:a16="http://schemas.microsoft.com/office/drawing/2014/main" id="{E67BE21F-325F-4F51-B920-1F078689963F}"/>
              </a:ext>
            </a:extLst>
          </p:cNvPr>
          <p:cNvSpPr txBox="1"/>
          <p:nvPr/>
        </p:nvSpPr>
        <p:spPr>
          <a:xfrm>
            <a:off x="600129" y="526974"/>
            <a:ext cx="11157862" cy="748988"/>
          </a:xfrm>
          <a:prstGeom prst="rect">
            <a:avLst/>
          </a:prstGeom>
          <a:noFill/>
        </p:spPr>
        <p:txBody>
          <a:bodyPr wrap="square" rtlCol="0">
            <a:spAutoFit/>
          </a:bodyPr>
          <a:lstStyle/>
          <a:p>
            <a:r>
              <a:rPr lang="en-US" sz="4267" b="1" dirty="0">
                <a:solidFill>
                  <a:srgbClr val="005CB9"/>
                </a:solidFill>
              </a:rPr>
              <a:t>Competition</a:t>
            </a:r>
            <a:endParaRPr lang="en-AU" sz="4267" b="1" dirty="0">
              <a:solidFill>
                <a:srgbClr val="005CB9"/>
              </a:solidFill>
            </a:endParaRPr>
          </a:p>
        </p:txBody>
      </p:sp>
      <p:sp>
        <p:nvSpPr>
          <p:cNvPr id="3" name="TextBox 2">
            <a:extLst>
              <a:ext uri="{FF2B5EF4-FFF2-40B4-BE49-F238E27FC236}">
                <a16:creationId xmlns:a16="http://schemas.microsoft.com/office/drawing/2014/main" id="{35EF15AC-F73E-45C9-8743-AF6F5D38668E}"/>
              </a:ext>
            </a:extLst>
          </p:cNvPr>
          <p:cNvSpPr txBox="1"/>
          <p:nvPr/>
        </p:nvSpPr>
        <p:spPr>
          <a:xfrm>
            <a:off x="748571" y="1585356"/>
            <a:ext cx="7766037" cy="369332"/>
          </a:xfrm>
          <a:prstGeom prst="rect">
            <a:avLst/>
          </a:prstGeom>
          <a:noFill/>
        </p:spPr>
        <p:txBody>
          <a:bodyPr wrap="square" rtlCol="0">
            <a:spAutoFit/>
          </a:bodyPr>
          <a:lstStyle/>
          <a:p>
            <a:r>
              <a:rPr lang="en-US" dirty="0"/>
              <a:t>What does DCL stand for?</a:t>
            </a:r>
          </a:p>
        </p:txBody>
      </p:sp>
      <p:sp>
        <p:nvSpPr>
          <p:cNvPr id="5" name="Oval 4">
            <a:extLst>
              <a:ext uri="{FF2B5EF4-FFF2-40B4-BE49-F238E27FC236}">
                <a16:creationId xmlns:a16="http://schemas.microsoft.com/office/drawing/2014/main" id="{73B28182-38BB-4BAB-81C7-DF9844B14BA1}"/>
              </a:ext>
            </a:extLst>
          </p:cNvPr>
          <p:cNvSpPr/>
          <p:nvPr/>
        </p:nvSpPr>
        <p:spPr>
          <a:xfrm>
            <a:off x="4300849" y="784370"/>
            <a:ext cx="2897579" cy="19713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Diagnostic Complexity Level</a:t>
            </a:r>
            <a:endParaRPr lang="en-AU" dirty="0"/>
          </a:p>
        </p:txBody>
      </p:sp>
      <p:sp>
        <p:nvSpPr>
          <p:cNvPr id="6" name="TextBox 5">
            <a:extLst>
              <a:ext uri="{FF2B5EF4-FFF2-40B4-BE49-F238E27FC236}">
                <a16:creationId xmlns:a16="http://schemas.microsoft.com/office/drawing/2014/main" id="{E4282865-F1F4-4EEA-A08F-10336A8EEA32}"/>
              </a:ext>
            </a:extLst>
          </p:cNvPr>
          <p:cNvSpPr txBox="1"/>
          <p:nvPr/>
        </p:nvSpPr>
        <p:spPr>
          <a:xfrm>
            <a:off x="748571" y="3819163"/>
            <a:ext cx="5278582" cy="369332"/>
          </a:xfrm>
          <a:prstGeom prst="rect">
            <a:avLst/>
          </a:prstGeom>
          <a:noFill/>
        </p:spPr>
        <p:txBody>
          <a:bodyPr wrap="square" rtlCol="0">
            <a:spAutoFit/>
          </a:bodyPr>
          <a:lstStyle/>
          <a:p>
            <a:r>
              <a:rPr lang="en-US" dirty="0"/>
              <a:t>Congratulations to recipients of CDI award for term 3!</a:t>
            </a:r>
          </a:p>
        </p:txBody>
      </p:sp>
      <p:pic>
        <p:nvPicPr>
          <p:cNvPr id="1026" name="Picture 2" descr="the man is wearing a suit and tie and clapping his hands .">
            <a:extLst>
              <a:ext uri="{FF2B5EF4-FFF2-40B4-BE49-F238E27FC236}">
                <a16:creationId xmlns:a16="http://schemas.microsoft.com/office/drawing/2014/main" id="{2E46AA63-8B77-4A92-8470-63EB64D3B56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765992" y="3372293"/>
            <a:ext cx="2095500"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38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0" y="6250909"/>
            <a:ext cx="3219672" cy="356503"/>
          </a:xfrm>
          <a:prstGeom prst="rect">
            <a:avLst/>
          </a:prstGeom>
        </p:spPr>
      </p:pic>
      <p:sp>
        <p:nvSpPr>
          <p:cNvPr id="6" name="TextBox 5"/>
          <p:cNvSpPr txBox="1"/>
          <p:nvPr/>
        </p:nvSpPr>
        <p:spPr>
          <a:xfrm>
            <a:off x="478570" y="121192"/>
            <a:ext cx="11157862" cy="748988"/>
          </a:xfrm>
          <a:prstGeom prst="rect">
            <a:avLst/>
          </a:prstGeom>
          <a:noFill/>
        </p:spPr>
        <p:txBody>
          <a:bodyPr wrap="square" rtlCol="0">
            <a:spAutoFit/>
          </a:bodyPr>
          <a:lstStyle/>
          <a:p>
            <a:r>
              <a:rPr lang="en-US" sz="4267" b="1" dirty="0">
                <a:solidFill>
                  <a:srgbClr val="005CB9"/>
                </a:solidFill>
              </a:rPr>
              <a:t>Learning standards</a:t>
            </a:r>
          </a:p>
        </p:txBody>
      </p:sp>
      <p:sp>
        <p:nvSpPr>
          <p:cNvPr id="9" name="Content Placeholder 2"/>
          <p:cNvSpPr txBox="1">
            <a:spLocks/>
          </p:cNvSpPr>
          <p:nvPr/>
        </p:nvSpPr>
        <p:spPr>
          <a:xfrm>
            <a:off x="457199" y="1200151"/>
            <a:ext cx="11066213" cy="4668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AU" sz="2000" dirty="0"/>
              <a:t>This presentation addresses the following components of the Australian Curriculum Framework for Junior Doctors:</a:t>
            </a:r>
          </a:p>
          <a:p>
            <a:pPr algn="l"/>
            <a:endParaRPr lang="en-AU" sz="2000" dirty="0"/>
          </a:p>
          <a:p>
            <a:pPr marL="800055" lvl="1" indent="-342900" algn="l">
              <a:buFont typeface="+mj-lt"/>
              <a:buAutoNum type="arabicPeriod"/>
            </a:pPr>
            <a:r>
              <a:rPr lang="en-AU" dirty="0"/>
              <a:t>Professionalism – professional standards; professional responsibility</a:t>
            </a:r>
          </a:p>
          <a:p>
            <a:pPr marL="800055" lvl="1" indent="-342900" algn="l">
              <a:buFont typeface="+mj-lt"/>
              <a:buAutoNum type="arabicPeriod"/>
            </a:pPr>
            <a:r>
              <a:rPr lang="en-AU" dirty="0"/>
              <a:t>Communication – managing written information/electronic information and health records</a:t>
            </a:r>
          </a:p>
          <a:p>
            <a:pPr marL="800055" lvl="1" indent="-342900" algn="l">
              <a:buFont typeface="+mj-lt"/>
              <a:buAutoNum type="arabicPeriod"/>
            </a:pPr>
            <a:endParaRPr lang="en-AU" dirty="0"/>
          </a:p>
          <a:p>
            <a:pPr marL="400044" indent="-342900" algn="l"/>
            <a:r>
              <a:rPr lang="en-AU" sz="2000" dirty="0"/>
              <a:t>This presentation is aligned with the following NSQHS Standards:</a:t>
            </a:r>
          </a:p>
          <a:p>
            <a:pPr marL="400044" indent="-342900" algn="l"/>
            <a:endParaRPr lang="en-AU" sz="2000" dirty="0"/>
          </a:p>
          <a:p>
            <a:pPr marL="800055" lvl="1" indent="-342900" algn="l">
              <a:buFont typeface="+mj-lt"/>
              <a:buAutoNum type="arabicPeriod"/>
            </a:pPr>
            <a:r>
              <a:rPr lang="en-US" dirty="0"/>
              <a:t>Standard 1: Clinical Governance – Patient safety and quality systems – Healthcare records</a:t>
            </a:r>
            <a:endParaRPr lang="en-AU" dirty="0"/>
          </a:p>
          <a:p>
            <a:pPr marL="800055" lvl="1" indent="-342900" algn="l">
              <a:buFont typeface="+mj-lt"/>
              <a:buAutoNum type="arabicPeriod"/>
            </a:pPr>
            <a:r>
              <a:rPr lang="en-AU" dirty="0"/>
              <a:t>Standard 6:  Communicating for Safety – Documentation of information</a:t>
            </a:r>
          </a:p>
        </p:txBody>
      </p:sp>
      <p:pic>
        <p:nvPicPr>
          <p:cNvPr id="8" name="Picture 7">
            <a:extLst>
              <a:ext uri="{FF2B5EF4-FFF2-40B4-BE49-F238E27FC236}">
                <a16:creationId xmlns:a16="http://schemas.microsoft.com/office/drawing/2014/main" id="{14EF6D52-0E69-4009-8F48-2EF4100EE4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6026645"/>
            <a:ext cx="3217390" cy="805029"/>
          </a:xfrm>
          <a:prstGeom prst="rect">
            <a:avLst/>
          </a:prstGeom>
        </p:spPr>
      </p:pic>
    </p:spTree>
    <p:extLst>
      <p:ext uri="{BB962C8B-B14F-4D97-AF65-F5344CB8AC3E}">
        <p14:creationId xmlns:p14="http://schemas.microsoft.com/office/powerpoint/2010/main" val="4345893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951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3741" y="6139718"/>
            <a:ext cx="3219672" cy="356503"/>
          </a:xfrm>
          <a:prstGeom prst="rect">
            <a:avLst/>
          </a:prstGeom>
        </p:spPr>
      </p:pic>
      <p:sp>
        <p:nvSpPr>
          <p:cNvPr id="6" name="TextBox 5"/>
          <p:cNvSpPr txBox="1"/>
          <p:nvPr/>
        </p:nvSpPr>
        <p:spPr>
          <a:xfrm>
            <a:off x="771868" y="250588"/>
            <a:ext cx="6359136" cy="748988"/>
          </a:xfrm>
          <a:prstGeom prst="rect">
            <a:avLst/>
          </a:prstGeom>
          <a:noFill/>
        </p:spPr>
        <p:txBody>
          <a:bodyPr wrap="square" rtlCol="0">
            <a:spAutoFit/>
          </a:bodyPr>
          <a:lstStyle/>
          <a:p>
            <a:r>
              <a:rPr lang="en-US" sz="4267" b="1" dirty="0">
                <a:solidFill>
                  <a:srgbClr val="005CB9"/>
                </a:solidFill>
              </a:rPr>
              <a:t>Thank you!</a:t>
            </a:r>
            <a:endParaRPr lang="en-AU" sz="4267" b="1" dirty="0">
              <a:solidFill>
                <a:srgbClr val="005CB9"/>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78" y="5919792"/>
            <a:ext cx="3217390" cy="805029"/>
          </a:xfrm>
          <a:prstGeom prst="rect">
            <a:avLst/>
          </a:prstGeom>
        </p:spPr>
      </p:pic>
      <p:sp>
        <p:nvSpPr>
          <p:cNvPr id="2" name="Rectangle 1"/>
          <p:cNvSpPr/>
          <p:nvPr/>
        </p:nvSpPr>
        <p:spPr>
          <a:xfrm>
            <a:off x="771868" y="1282486"/>
            <a:ext cx="6872846" cy="4721292"/>
          </a:xfrm>
          <a:prstGeom prst="rect">
            <a:avLst/>
          </a:prstGeom>
        </p:spPr>
        <p:txBody>
          <a:bodyPr wrap="square">
            <a:spAutoFit/>
          </a:bodyPr>
          <a:lstStyle/>
          <a:p>
            <a:pPr marL="342866" marR="0" lvl="0" indent="-342866" defTabSz="914309"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AU" sz="3200" b="1" i="0" u="none" strike="noStrike" kern="0" cap="none" spc="0" normalizeH="0" baseline="0" noProof="0" dirty="0">
                <a:ln>
                  <a:noFill/>
                </a:ln>
                <a:solidFill>
                  <a:srgbClr val="FF0000"/>
                </a:solidFill>
                <a:effectLst/>
                <a:uLnTx/>
                <a:uFillTx/>
              </a:rPr>
              <a:t>WE VALUE YOUR FEEDBACK! </a:t>
            </a:r>
          </a:p>
          <a:p>
            <a:pPr marL="0" marR="0" lvl="0" indent="0" defTabSz="914309" eaLnBrk="1" fontAlgn="auto" latinLnBrk="0" hangingPunct="1">
              <a:lnSpc>
                <a:spcPct val="100000"/>
              </a:lnSpc>
              <a:spcBef>
                <a:spcPct val="20000"/>
              </a:spcBef>
              <a:spcAft>
                <a:spcPts val="0"/>
              </a:spcAft>
              <a:buClrTx/>
              <a:buSzTx/>
              <a:buFontTx/>
              <a:buNone/>
              <a:tabLst/>
              <a:defRPr/>
            </a:pPr>
            <a:r>
              <a:rPr kumimoji="0" lang="en-AU" sz="3200" b="1" i="0" u="none" strike="noStrike" kern="0" cap="none" spc="0" normalizeH="0" baseline="0" noProof="0" dirty="0">
                <a:ln>
                  <a:noFill/>
                </a:ln>
                <a:effectLst/>
                <a:uLnTx/>
                <a:uFillTx/>
              </a:rPr>
              <a:t>Please complete the evaluation.</a:t>
            </a:r>
            <a:endParaRPr lang="en-AU" sz="3200" b="1" kern="0" dirty="0"/>
          </a:p>
          <a:p>
            <a:pPr marL="0" marR="0" lvl="0" indent="0" defTabSz="914309" eaLnBrk="1" fontAlgn="auto" latinLnBrk="0" hangingPunct="1">
              <a:lnSpc>
                <a:spcPct val="100000"/>
              </a:lnSpc>
              <a:spcBef>
                <a:spcPct val="20000"/>
              </a:spcBef>
              <a:spcAft>
                <a:spcPts val="0"/>
              </a:spcAft>
              <a:buClrTx/>
              <a:buSzTx/>
              <a:buFontTx/>
              <a:buNone/>
              <a:tabLst/>
              <a:defRPr/>
            </a:pPr>
            <a:endParaRPr kumimoji="0" lang="en-AU" sz="3200" b="1" i="0" u="none" strike="noStrike" kern="0" cap="none" spc="0" normalizeH="0" baseline="0" noProof="0" dirty="0">
              <a:ln>
                <a:noFill/>
              </a:ln>
              <a:solidFill>
                <a:srgbClr val="636569"/>
              </a:solidFill>
              <a:effectLst/>
              <a:uLnTx/>
              <a:uFillTx/>
            </a:endParaRPr>
          </a:p>
          <a:p>
            <a:pPr marL="0" marR="0" lvl="0" indent="0" algn="ctr" defTabSz="914309" eaLnBrk="1" fontAlgn="auto" latinLnBrk="0" hangingPunct="1">
              <a:lnSpc>
                <a:spcPct val="100000"/>
              </a:lnSpc>
              <a:spcBef>
                <a:spcPct val="20000"/>
              </a:spcBef>
              <a:spcAft>
                <a:spcPts val="0"/>
              </a:spcAft>
              <a:buClrTx/>
              <a:buSzTx/>
              <a:buFontTx/>
              <a:buNone/>
              <a:tabLst/>
              <a:defRPr/>
            </a:pPr>
            <a:r>
              <a:rPr kumimoji="0" lang="en-AU" sz="2400" b="1" i="0" u="none" strike="noStrike" kern="0" cap="none" spc="0" normalizeH="0" baseline="0" noProof="0" dirty="0" err="1">
                <a:ln>
                  <a:noFill/>
                </a:ln>
                <a:effectLst/>
                <a:uLnTx/>
                <a:uFillTx/>
              </a:rPr>
              <a:t>i</a:t>
            </a:r>
            <a:r>
              <a:rPr kumimoji="0" lang="en-AU" sz="2400" b="1" i="0" u="none" strike="noStrike" kern="0" cap="none" spc="0" normalizeH="0" baseline="0" noProof="0" dirty="0">
                <a:ln>
                  <a:noFill/>
                </a:ln>
                <a:effectLst/>
                <a:uLnTx/>
                <a:uFillTx/>
              </a:rPr>
              <a:t>-phone – just point camera</a:t>
            </a:r>
          </a:p>
          <a:p>
            <a:pPr marL="0" marR="0" lvl="0" indent="0" algn="ctr" defTabSz="914309" eaLnBrk="1" fontAlgn="auto" latinLnBrk="0" hangingPunct="1">
              <a:lnSpc>
                <a:spcPct val="100000"/>
              </a:lnSpc>
              <a:spcBef>
                <a:spcPct val="20000"/>
              </a:spcBef>
              <a:spcAft>
                <a:spcPts val="0"/>
              </a:spcAft>
              <a:buClrTx/>
              <a:buSzTx/>
              <a:buFontTx/>
              <a:buNone/>
              <a:tabLst/>
              <a:defRPr/>
            </a:pPr>
            <a:r>
              <a:rPr kumimoji="0" lang="en-AU" sz="2400" b="1" i="0" u="none" strike="noStrike" kern="0" cap="none" spc="0" normalizeH="0" baseline="0" noProof="0" dirty="0">
                <a:ln>
                  <a:noFill/>
                </a:ln>
                <a:effectLst/>
                <a:uLnTx/>
                <a:uFillTx/>
              </a:rPr>
              <a:t>Android – use QR reader app</a:t>
            </a:r>
          </a:p>
          <a:p>
            <a:pPr marL="0" marR="0" lvl="0" indent="0" defTabSz="914309" eaLnBrk="1" fontAlgn="auto" latinLnBrk="0" hangingPunct="1">
              <a:lnSpc>
                <a:spcPct val="100000"/>
              </a:lnSpc>
              <a:spcBef>
                <a:spcPct val="20000"/>
              </a:spcBef>
              <a:spcAft>
                <a:spcPts val="0"/>
              </a:spcAft>
              <a:buClrTx/>
              <a:buSzTx/>
              <a:buFontTx/>
              <a:buNone/>
              <a:tabLst/>
              <a:defRPr/>
            </a:pPr>
            <a:endParaRPr kumimoji="0" lang="en-AU" sz="2400" b="1" i="0" u="none" strike="noStrike" kern="0" cap="none" spc="0" normalizeH="0" baseline="0" noProof="0" dirty="0">
              <a:ln>
                <a:noFill/>
              </a:ln>
              <a:solidFill>
                <a:srgbClr val="005CB9"/>
              </a:solidFill>
              <a:effectLst/>
              <a:uLnTx/>
              <a:uFillTx/>
            </a:endParaRPr>
          </a:p>
          <a:p>
            <a:pPr lvl="0" defTabSz="914309">
              <a:spcBef>
                <a:spcPct val="20000"/>
              </a:spcBef>
            </a:pPr>
            <a:r>
              <a:rPr kumimoji="0" lang="en-AU" sz="2400" b="1" i="0" u="none" strike="noStrike" kern="0" cap="none" spc="0" normalizeH="0" baseline="0" noProof="0" dirty="0">
                <a:ln>
                  <a:noFill/>
                </a:ln>
                <a:effectLst/>
                <a:uLnTx/>
                <a:uFillTx/>
              </a:rPr>
              <a:t>Or use this link</a:t>
            </a:r>
            <a:r>
              <a:rPr lang="en-AU" sz="2400" b="1" kern="0" dirty="0"/>
              <a:t>: </a:t>
            </a:r>
            <a:r>
              <a:rPr lang="en-AU" sz="2400" b="1" kern="0" dirty="0">
                <a:hlinkClick r:id="rId4"/>
              </a:rPr>
              <a:t>https://www.northerndoctors.org.au/education-session-feedback-form/</a:t>
            </a:r>
            <a:endParaRPr lang="en-AU" sz="2400" b="1" kern="0" dirty="0"/>
          </a:p>
          <a:p>
            <a:pPr lvl="0" defTabSz="914309">
              <a:spcBef>
                <a:spcPct val="20000"/>
              </a:spcBef>
            </a:pPr>
            <a:endParaRPr kumimoji="0" lang="en-AU" sz="2400" b="1" i="0" u="none" strike="noStrike" kern="0" cap="none" spc="0" normalizeH="0" baseline="0" noProof="0" dirty="0">
              <a:ln>
                <a:noFill/>
              </a:ln>
              <a:effectLst/>
              <a:uLnTx/>
              <a:uFillTx/>
            </a:endParaRPr>
          </a:p>
        </p:txBody>
      </p:sp>
      <p:pic>
        <p:nvPicPr>
          <p:cNvPr id="8" name="Picture 7">
            <a:extLst>
              <a:ext uri="{FF2B5EF4-FFF2-40B4-BE49-F238E27FC236}">
                <a16:creationId xmlns:a16="http://schemas.microsoft.com/office/drawing/2014/main" id="{0FB8CF89-5D12-4A1F-82F9-1D31F72605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50430" y="1435093"/>
            <a:ext cx="4212498" cy="4212498"/>
          </a:xfrm>
          <a:prstGeom prst="rect">
            <a:avLst/>
          </a:prstGeom>
        </p:spPr>
      </p:pic>
    </p:spTree>
    <p:extLst>
      <p:ext uri="{BB962C8B-B14F-4D97-AF65-F5344CB8AC3E}">
        <p14:creationId xmlns:p14="http://schemas.microsoft.com/office/powerpoint/2010/main" val="1267085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9035</TotalTime>
  <Words>3194</Words>
  <Application>Microsoft Office PowerPoint</Application>
  <PresentationFormat>Widescreen</PresentationFormat>
  <Paragraphs>392</Paragraphs>
  <Slides>51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Northern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Woodward, Taylor</dc:creator>
  <cp:lastModifiedBy>Kouvas, Mary</cp:lastModifiedBy>
  <cp:revision>541</cp:revision>
  <cp:lastPrinted>2022-08-26T03:59:55Z</cp:lastPrinted>
  <dcterms:created xsi:type="dcterms:W3CDTF">2019-05-21T23:57:53Z</dcterms:created>
  <dcterms:modified xsi:type="dcterms:W3CDTF">2024-08-19T22:26:46Z</dcterms:modified>
</cp:coreProperties>
</file>