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70" r:id="rId3"/>
    <p:sldId id="453" r:id="rId4"/>
    <p:sldId id="272" r:id="rId5"/>
    <p:sldId id="261" r:id="rId6"/>
    <p:sldId id="258" r:id="rId7"/>
    <p:sldId id="317" r:id="rId8"/>
    <p:sldId id="412" r:id="rId9"/>
    <p:sldId id="324" r:id="rId10"/>
    <p:sldId id="359" r:id="rId11"/>
    <p:sldId id="325" r:id="rId12"/>
    <p:sldId id="346" r:id="rId13"/>
    <p:sldId id="347" r:id="rId14"/>
    <p:sldId id="279" r:id="rId15"/>
    <p:sldId id="363" r:id="rId16"/>
    <p:sldId id="338" r:id="rId17"/>
    <p:sldId id="355" r:id="rId18"/>
    <p:sldId id="356" r:id="rId19"/>
    <p:sldId id="327" r:id="rId20"/>
    <p:sldId id="376" r:id="rId21"/>
    <p:sldId id="377" r:id="rId22"/>
    <p:sldId id="395" r:id="rId23"/>
    <p:sldId id="281" r:id="rId24"/>
    <p:sldId id="328" r:id="rId25"/>
    <p:sldId id="329" r:id="rId26"/>
    <p:sldId id="343" r:id="rId27"/>
    <p:sldId id="349" r:id="rId28"/>
    <p:sldId id="351" r:id="rId29"/>
    <p:sldId id="358" r:id="rId30"/>
    <p:sldId id="353" r:id="rId31"/>
    <p:sldId id="334" r:id="rId32"/>
    <p:sldId id="443" r:id="rId33"/>
    <p:sldId id="444" r:id="rId34"/>
    <p:sldId id="335" r:id="rId35"/>
    <p:sldId id="416" r:id="rId36"/>
    <p:sldId id="422" r:id="rId37"/>
    <p:sldId id="426" r:id="rId38"/>
    <p:sldId id="447" r:id="rId39"/>
    <p:sldId id="431" r:id="rId40"/>
    <p:sldId id="448" r:id="rId41"/>
    <p:sldId id="429" r:id="rId42"/>
    <p:sldId id="452" r:id="rId43"/>
    <p:sldId id="342" r:id="rId44"/>
    <p:sldId id="273" r:id="rId45"/>
    <p:sldId id="442" r:id="rId46"/>
    <p:sldId id="27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08942-DC98-4FD3-A7E2-6D064F469075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A2059-99D1-4CFC-828F-4BD75FEF8F1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7348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857DA-9991-4B14-A8E8-508FFC7A5C4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420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92991-8500-48DA-9483-949CEB58BEAA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956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92991-8500-48DA-9483-949CEB58BEAA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117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650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AU" dirty="0">
              <a:latin typeface="Calibri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9198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9398" indent="-276692" defTabSz="959198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06767" indent="-221353" defTabSz="959198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49474" indent="-221353" defTabSz="959198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92180" indent="-221353" defTabSz="959198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34887" indent="-221353" defTabSz="95919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77594" indent="-221353" defTabSz="95919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20301" indent="-221353" defTabSz="95919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63007" indent="-221353" defTabSz="95919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CD7350-92D4-1943-972A-DB8E2A301BBC}" type="slidenum">
              <a:rPr lang="en-AU" sz="1300">
                <a:latin typeface="Calibri" charset="0"/>
              </a:rPr>
              <a:pPr eaLnBrk="1" hangingPunct="1"/>
              <a:t>15</a:t>
            </a:fld>
            <a:endParaRPr lang="en-AU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60010-A57E-4876-A786-6939B0F7A8D1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6942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857DA-9991-4B14-A8E8-508FFC7A5C4C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70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857DA-9991-4B14-A8E8-508FFC7A5C4C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78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FEBA7-8BBB-4BA0-B8B9-1172CE9B7F1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85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60010-A57E-4876-A786-6939B0F7A8D1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3155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857DA-9991-4B14-A8E8-508FFC7A5C4C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349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TAH = total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abdo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hysterectomy</a:t>
            </a: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448836-6584-6641-944F-436488FE6488}" type="slidenum">
              <a:rPr lang="en-US" sz="1200"/>
              <a:pPr eaLnBrk="1" hangingPunct="1"/>
              <a:t>37</a:t>
            </a:fld>
            <a:endParaRPr 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448836-6584-6641-944F-436488FE6488}" type="slidenum">
              <a:rPr lang="en-US" sz="1200"/>
              <a:pPr eaLnBrk="1" hangingPunct="1"/>
              <a:t>38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72138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FEBA7-8BBB-4BA0-B8B9-1172CE9B7F1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72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Was hypo overnight treated? ? Eating overnight, and corrective NR scale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FEBA7-8BBB-4BA0-B8B9-1172CE9B7F1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60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QR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FEBA7-8BBB-4BA0-B8B9-1172CE9B7F1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60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465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070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445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193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675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72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017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672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183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065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585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2649F-4FAD-4667-81BD-EDC27494CA29}" type="datetimeFigureOut">
              <a:rPr lang="en-AU" smtClean="0"/>
              <a:t>23/07/2024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0B58-6631-4519-988F-DB60A2DA4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58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fetyandquality.gov.au/standards/nsqhs-standards" TargetMode="External"/><Relationship Id="rId3" Type="http://schemas.openxmlformats.org/officeDocument/2006/relationships/hyperlink" Target="../../Susie/Domain%201%20The%20Prevocational%20Doctor%20as%20a%20Practitioner.docx" TargetMode="External"/><Relationship Id="rId7" Type="http://schemas.openxmlformats.org/officeDocument/2006/relationships/hyperlink" Target="https://media.northerndoctors.org.au/wp-content/uploads/2023/06/Domain4-The-Prevocational-Doctor-as-a-Scientist-and-a-Scholar-1.doc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edia.northerndoctors.org.au/wp-content/uploads/2023/06/Domain-3-The-Prevocational-Doctor-as-a-Health-Advoate.docx" TargetMode="External"/><Relationship Id="rId5" Type="http://schemas.openxmlformats.org/officeDocument/2006/relationships/hyperlink" Target="https://media.northerndoctors.org.au/wp-content/uploads/2023/06/Domain-2-The-Prevocational-Doctor-as-a-Professional-and-leader.docx" TargetMode="External"/><Relationship Id="rId4" Type="http://schemas.openxmlformats.org/officeDocument/2006/relationships/hyperlink" Target="https://media.northerndoctors.org.au/wp-content/uploads/2023/06/Domain-1-The-Prevocational-Doctor-as-a-Practitioner.docx" TargetMode="Externa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fetyandquality.gov.au/standards/nsqhs-standard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hyperlink" Target="https://www.northerndoctors.org.au/education-session-feedback-for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49" y="2665386"/>
            <a:ext cx="3057119" cy="20382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164757" y="133179"/>
            <a:ext cx="11862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b="1" dirty="0">
                <a:solidFill>
                  <a:srgbClr val="005CB9"/>
                </a:solidFill>
              </a:rPr>
              <a:t> Inpatient Diabetes Management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4" t="2374" r="17094" b="10453"/>
          <a:stretch/>
        </p:blipFill>
        <p:spPr>
          <a:xfrm>
            <a:off x="2773680" y="2665388"/>
            <a:ext cx="2171700" cy="20382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29"/>
          <a:stretch/>
        </p:blipFill>
        <p:spPr>
          <a:xfrm>
            <a:off x="329515" y="2665388"/>
            <a:ext cx="2444165" cy="20382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" r="14106"/>
          <a:stretch/>
        </p:blipFill>
        <p:spPr>
          <a:xfrm>
            <a:off x="7655637" y="2665387"/>
            <a:ext cx="2435714" cy="20382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r="12324"/>
          <a:stretch/>
        </p:blipFill>
        <p:spPr>
          <a:xfrm>
            <a:off x="10061709" y="2665388"/>
            <a:ext cx="2130291" cy="20382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0" y="136480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800" b="1" dirty="0">
                <a:solidFill>
                  <a:srgbClr val="005CB9"/>
                </a:solidFill>
              </a:rPr>
              <a:t>Dr Michele Bardin</a:t>
            </a:r>
            <a:endParaRPr lang="en-AU" sz="2800" b="1" dirty="0">
              <a:solidFill>
                <a:srgbClr val="005CB9"/>
              </a:solidFill>
            </a:endParaRPr>
          </a:p>
          <a:p>
            <a:pPr lvl="0" algn="ctr"/>
            <a:r>
              <a:rPr lang="en-US" sz="2800" b="1" dirty="0">
                <a:solidFill>
                  <a:srgbClr val="005CB9"/>
                </a:solidFill>
              </a:rPr>
              <a:t>Tuesday 23rd July 2024</a:t>
            </a:r>
            <a:endParaRPr lang="en-AU" sz="2000" b="1" dirty="0">
              <a:solidFill>
                <a:srgbClr val="005C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5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MEDTASKER/ PAGER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039" y="1210428"/>
            <a:ext cx="10139533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309">
              <a:spcBef>
                <a:spcPct val="20000"/>
              </a:spcBef>
            </a:pPr>
            <a:r>
              <a:rPr lang="en-US" sz="5400" dirty="0"/>
              <a:t>To avoid disruptions, please</a:t>
            </a:r>
          </a:p>
          <a:p>
            <a:pPr marL="342866" lvl="0" indent="-342866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5400" dirty="0"/>
              <a:t>Divert your </a:t>
            </a:r>
            <a:r>
              <a:rPr lang="en-US" sz="5400" dirty="0" err="1"/>
              <a:t>Medtasker</a:t>
            </a:r>
            <a:r>
              <a:rPr lang="en-US" sz="5400" dirty="0"/>
              <a:t> </a:t>
            </a:r>
          </a:p>
          <a:p>
            <a:pPr marL="342866" lvl="0" indent="-342866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5400" dirty="0"/>
              <a:t>Put pager on silence</a:t>
            </a:r>
          </a:p>
          <a:p>
            <a:pPr marL="342866" lvl="0" indent="-342866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5400" dirty="0"/>
              <a:t>This is a protected Intern Education session</a:t>
            </a:r>
          </a:p>
          <a:p>
            <a:pPr marL="342866" lvl="0" indent="-342866" algn="ctr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AU" sz="5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1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5CB9"/>
                </a:solidFill>
                <a:ea typeface="+mj-ea"/>
                <a:cs typeface="+mj-cs"/>
              </a:rPr>
              <a:t>Learning Objectives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039" y="1210428"/>
            <a:ext cx="101395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>
              <a:buAutoNum type="arabicPeriod"/>
            </a:pPr>
            <a:r>
              <a:rPr lang="en-US" sz="3600" b="1" dirty="0"/>
              <a:t>Management of Acute Diabetes-related Problems in the Inpatient Setting</a:t>
            </a:r>
            <a:r>
              <a:rPr lang="en-US" sz="3600" dirty="0"/>
              <a:t> – assess and manage </a:t>
            </a:r>
            <a:r>
              <a:rPr lang="en-US" sz="3600" dirty="0" err="1"/>
              <a:t>hypoglycaemia</a:t>
            </a:r>
            <a:r>
              <a:rPr lang="en-US" sz="3600" dirty="0"/>
              <a:t> and ketosis, Management of diabetes in peri-op setting</a:t>
            </a:r>
            <a:endParaRPr lang="en-US" sz="3600" b="1" dirty="0"/>
          </a:p>
          <a:p>
            <a:pPr marL="609585" indent="-609585">
              <a:buAutoNum type="arabicPeriod"/>
            </a:pPr>
            <a:r>
              <a:rPr lang="en-US" sz="3600" b="1" dirty="0"/>
              <a:t>Diabetes-related Medication Safety </a:t>
            </a:r>
            <a:r>
              <a:rPr lang="en-US" sz="3600" dirty="0"/>
              <a:t>– prescribes, calculates and administers key diabetes-related medications safely mindful of their therapeutic / risk profile</a:t>
            </a:r>
          </a:p>
          <a:p>
            <a:pPr marL="457200" lvl="0" indent="-457200">
              <a:buAutoNum type="arabicPeriod"/>
            </a:pP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27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701" y="208643"/>
            <a:ext cx="9655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5CB9"/>
                </a:solidFill>
                <a:ea typeface="+mj-ea"/>
                <a:cs typeface="+mj-cs"/>
              </a:rPr>
              <a:t>Learning Domains &amp; Standards</a:t>
            </a:r>
            <a:endParaRPr lang="en-AU" sz="4267" b="1" dirty="0">
              <a:solidFill>
                <a:srgbClr val="005CB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6174" y="978084"/>
            <a:ext cx="11259451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66" lvl="0" indent="-342866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AU" sz="1200" dirty="0"/>
              <a:t>This presentation addresses the following domains of the national AMC Framework for Prevocational (PGY1 and PGY2) Medical Training: </a:t>
            </a:r>
            <a:endParaRPr lang="en-AU" sz="1200" dirty="0">
              <a:hlinkClick r:id="rId3" action="ppaction://hlinkfile"/>
            </a:endParaRPr>
          </a:p>
          <a:p>
            <a:pPr lvl="1" defTabSz="914309">
              <a:spcBef>
                <a:spcPct val="20000"/>
              </a:spcBef>
            </a:pPr>
            <a:r>
              <a:rPr lang="en-AU" sz="1200" dirty="0">
                <a:hlinkClick r:id="rId4"/>
              </a:rPr>
              <a:t>Domain 1. Practitioner 	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1.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Prescribe therapies and other products including drugs, fluids, electrolytes, and blood products safely, effectively and economically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2.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Perform and document patient assessments, incorporating a problem-focused medical history with a relevant physical examination, and generate a valid differential diagnosis and/or summary of the patient’s health and other relevant issues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>
                <a:hlinkClick r:id="rId5"/>
              </a:rPr>
              <a:t>Domain 2. Professional &amp; Leader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1.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Take increasing responsibility for patient care, while recognising the limits of their expertise and involving other professionals as needed to contribute to patient care.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2.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 the roles and expertise of healthcare professionals, and learn and work collaboratively as a member of an inter-personal team.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>
                <a:hlinkClick r:id="rId6"/>
              </a:rPr>
              <a:t>Domain 3. Health Advocate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1.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Incorporate disease prevention, relevant health promotion and health surveillance into interactions with individual patients, including screening for common diseases, chronic conditions, and discussions of healthcare behaviours with patients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/>
              <a:t>2.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Apply whole-of-person care principles to clinical practice, including consideration of a patients physical, emotional, social, economic, cultural and spiritual needs and their geographical location, acknowledging that these factors can influence a patient’s description of symptoms, presentation of illness, healthcare behaviours and access to health services or resources.</a:t>
            </a:r>
            <a:endParaRPr lang="en-AU" sz="1200" dirty="0"/>
          </a:p>
          <a:p>
            <a:pPr lvl="1" defTabSz="914309">
              <a:spcBef>
                <a:spcPct val="20000"/>
              </a:spcBef>
            </a:pPr>
            <a:r>
              <a:rPr lang="en-AU" sz="1200" dirty="0">
                <a:hlinkClick r:id="rId7"/>
              </a:rPr>
              <a:t>Domain 4. Scientist and Scholar </a:t>
            </a:r>
            <a:endParaRPr lang="en-AU" sz="1200" dirty="0"/>
          </a:p>
          <a:p>
            <a:pPr marL="685800" lvl="1" indent="-228600" defTabSz="914309">
              <a:spcBef>
                <a:spcPct val="20000"/>
              </a:spcBef>
              <a:buAutoNum type="arabicPeriod"/>
            </a:pP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Consolidate, expand and apply knowledge of the aetiology, pathology, clinical features, natural history and prognosis of common and important presentations in a variety of stages of life and settings.</a:t>
            </a:r>
          </a:p>
          <a:p>
            <a:pPr marL="685800" lvl="1" indent="-228600" defTabSz="914309">
              <a:spcBef>
                <a:spcPct val="20000"/>
              </a:spcBef>
              <a:buFontTx/>
              <a:buAutoNum type="arabicPeriod"/>
            </a:pP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Access, critically appraise and apply evidence form the medical and scientific literature to clinical and professional practice.</a:t>
            </a:r>
            <a:endParaRPr lang="en-AU" sz="1200" dirty="0"/>
          </a:p>
          <a:p>
            <a:pPr marL="400011" lvl="1" defTabSz="914309">
              <a:spcBef>
                <a:spcPct val="20000"/>
              </a:spcBef>
            </a:pPr>
            <a:endParaRPr lang="en-AU" sz="1200" dirty="0"/>
          </a:p>
          <a:p>
            <a:pPr marL="400044" lvl="0" indent="-342900" defTabSz="91430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AU" sz="1200" dirty="0"/>
              <a:t>This presentation is aligned with the following </a:t>
            </a:r>
            <a:r>
              <a:rPr lang="en-AU" sz="1200" dirty="0">
                <a:hlinkClick r:id="rId8"/>
              </a:rPr>
              <a:t>NSQHS Standards</a:t>
            </a:r>
            <a:r>
              <a:rPr lang="en-AU" sz="1200" dirty="0"/>
              <a:t>: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r>
              <a:rPr lang="en-AU" sz="1200" dirty="0"/>
              <a:t>Point 1</a:t>
            </a:r>
          </a:p>
          <a:p>
            <a:pPr marL="742911" lvl="1" indent="-342900" defTabSz="914309">
              <a:spcBef>
                <a:spcPct val="20000"/>
              </a:spcBef>
              <a:buFont typeface="Arial" panose="020B0604020202020204" pitchFamily="34" charset="0"/>
              <a:buAutoNum type="arabicPeriod"/>
            </a:pPr>
            <a:r>
              <a:rPr lang="en-AU" sz="1200" dirty="0"/>
              <a:t>Point 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4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4400" dirty="0"/>
              <a:t>This presentation is aligned with the following </a:t>
            </a:r>
            <a:r>
              <a:rPr lang="en-AU" sz="4400" dirty="0">
                <a:hlinkClick r:id="rId2"/>
              </a:rPr>
              <a:t>NSQHS Standards</a:t>
            </a:r>
            <a:r>
              <a:rPr lang="en-AU" sz="4400" dirty="0"/>
              <a:t>:</a:t>
            </a:r>
            <a:br>
              <a:rPr lang="en-AU" sz="4400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247040" cy="4525963"/>
          </a:xfrm>
        </p:spPr>
        <p:txBody>
          <a:bodyPr>
            <a:normAutofit/>
          </a:bodyPr>
          <a:lstStyle/>
          <a:p>
            <a:pPr marL="533334" lvl="1" indent="0">
              <a:buNone/>
            </a:pPr>
            <a:r>
              <a:rPr lang="en-GB" sz="1600" dirty="0"/>
              <a:t>Medication safety standard (4.1)</a:t>
            </a:r>
          </a:p>
          <a:p>
            <a:pPr marL="990523" lvl="1" indent="-457189">
              <a:buFont typeface="Arial" panose="020B0604020202020204" pitchFamily="34" charset="0"/>
              <a:buAutoNum type="arabicPeriod"/>
            </a:pPr>
            <a:r>
              <a:rPr lang="en-GB" sz="1600" dirty="0"/>
              <a:t>Clinicians use the safety and quality systems from the Clinical Governance Standard when:</a:t>
            </a:r>
          </a:p>
          <a:p>
            <a:pPr marL="533334" lvl="1" indent="0">
              <a:buNone/>
            </a:pPr>
            <a:r>
              <a:rPr lang="en-GB" sz="1600" dirty="0"/>
              <a:t>a. Implementing policies and procedures for medication management</a:t>
            </a:r>
          </a:p>
          <a:p>
            <a:pPr marL="533334" lvl="1" indent="0">
              <a:buNone/>
            </a:pPr>
            <a:r>
              <a:rPr lang="en-GB" sz="1600" dirty="0"/>
              <a:t>b. Managing risks associated with medication management</a:t>
            </a:r>
          </a:p>
          <a:p>
            <a:pPr marL="533334" lvl="1" indent="0">
              <a:buNone/>
            </a:pPr>
            <a:r>
              <a:rPr lang="en-GB" sz="1600" dirty="0"/>
              <a:t>c. Identifying training requirements for medication management</a:t>
            </a:r>
            <a:endParaRPr lang="en-AU" sz="1600" dirty="0"/>
          </a:p>
          <a:p>
            <a:pPr marL="990523" lvl="1" indent="-457189">
              <a:buFont typeface="Arial" panose="020B0604020202020204" pitchFamily="34" charset="0"/>
              <a:buAutoNum type="arabicPeriod"/>
            </a:pPr>
            <a:endParaRPr lang="en-AU" sz="1900" dirty="0"/>
          </a:p>
          <a:p>
            <a:pPr marL="533334" lvl="1" indent="0">
              <a:buNone/>
            </a:pPr>
            <a:r>
              <a:rPr lang="en-AU" sz="1600" dirty="0"/>
              <a:t>Communicating for safety standards (6.3)</a:t>
            </a:r>
          </a:p>
          <a:p>
            <a:pPr marL="533334" lvl="1" indent="0">
              <a:buNone/>
            </a:pPr>
            <a:r>
              <a:rPr lang="en-GB" sz="1600" dirty="0"/>
              <a:t>Clinicians use organisational processes from the Partnering with Consumers Standard to effectively communicate with patients, </a:t>
            </a:r>
            <a:r>
              <a:rPr lang="en-GB" sz="1600"/>
              <a:t>carers and families </a:t>
            </a:r>
            <a:r>
              <a:rPr lang="en-GB" sz="1600" dirty="0"/>
              <a:t>during high-risk situations to:</a:t>
            </a:r>
          </a:p>
          <a:p>
            <a:pPr marL="533334" lvl="1" indent="0">
              <a:buNone/>
            </a:pPr>
            <a:r>
              <a:rPr lang="en-GB" sz="1600" dirty="0"/>
              <a:t>a. Actively involve patients in their own care</a:t>
            </a:r>
          </a:p>
          <a:p>
            <a:pPr marL="533334" lvl="1" indent="0">
              <a:buNone/>
            </a:pPr>
            <a:r>
              <a:rPr lang="en-GB" sz="1600" dirty="0"/>
              <a:t>b. Meet the patient’s information needs</a:t>
            </a:r>
          </a:p>
          <a:p>
            <a:pPr marL="533334" lvl="1" indent="0">
              <a:buNone/>
            </a:pPr>
            <a:r>
              <a:rPr lang="en-GB" sz="1600" dirty="0"/>
              <a:t>c. Share decision-making</a:t>
            </a:r>
            <a:endParaRPr lang="en-AU" sz="1600" dirty="0"/>
          </a:p>
          <a:p>
            <a:pPr marL="533334" lvl="1" indent="0">
              <a:buNone/>
            </a:pPr>
            <a:endParaRPr lang="en-AU" sz="1333" dirty="0"/>
          </a:p>
        </p:txBody>
      </p:sp>
    </p:spTree>
    <p:extLst>
      <p:ext uri="{BB962C8B-B14F-4D97-AF65-F5344CB8AC3E}">
        <p14:creationId xmlns:p14="http://schemas.microsoft.com/office/powerpoint/2010/main" val="115226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30378-CBE1-3E87-00DC-346FE2DA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1C5E7-4071-BC14-FBDA-DDC8972A4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Rationale for inpatient </a:t>
            </a:r>
            <a:r>
              <a:rPr lang="en-US" dirty="0" err="1"/>
              <a:t>euglycaemia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Inpatient BGL targets and ketones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Ketosis management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Insulin types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Insulin titration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Management of </a:t>
            </a:r>
            <a:r>
              <a:rPr lang="en-US" dirty="0" err="1"/>
              <a:t>hypoglycaemia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Perioperative management and cases</a:t>
            </a:r>
          </a:p>
        </p:txBody>
      </p:sp>
    </p:spTree>
    <p:extLst>
      <p:ext uri="{BB962C8B-B14F-4D97-AF65-F5344CB8AC3E}">
        <p14:creationId xmlns:p14="http://schemas.microsoft.com/office/powerpoint/2010/main" val="316310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Northern Inpatient Diabetes Service (NIDS)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74245"/>
            <a:ext cx="10972800" cy="4709119"/>
          </a:xfrm>
        </p:spPr>
        <p:txBody>
          <a:bodyPr>
            <a:normAutofit/>
          </a:bodyPr>
          <a:lstStyle/>
          <a:p>
            <a:r>
              <a:rPr lang="en-AU" dirty="0"/>
              <a:t>Guardians of safe glucose! </a:t>
            </a:r>
          </a:p>
          <a:p>
            <a:r>
              <a:rPr lang="en-AU" dirty="0"/>
              <a:t>Wards 4 - 6, 14 – 21( except 17) are fitted with glucose monitors that feed into our database</a:t>
            </a:r>
          </a:p>
          <a:p>
            <a:r>
              <a:rPr lang="en-AU" dirty="0"/>
              <a:t>We review anyone with BGL &lt;4 or &gt;15 or develop ketones</a:t>
            </a:r>
          </a:p>
          <a:p>
            <a:r>
              <a:rPr lang="en-AU" b="1" dirty="0"/>
              <a:t>Aim is to maximise a patient’s time in the safe glucose range, and avoid hypoglycaemia</a:t>
            </a:r>
          </a:p>
        </p:txBody>
      </p:sp>
    </p:spTree>
    <p:extLst>
      <p:ext uri="{BB962C8B-B14F-4D97-AF65-F5344CB8AC3E}">
        <p14:creationId xmlns:p14="http://schemas.microsoft.com/office/powerpoint/2010/main" val="355178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5" descr="Insulin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61" r="-17361"/>
          <a:stretch>
            <a:fillRect/>
          </a:stretch>
        </p:blipFill>
        <p:spPr>
          <a:xfrm>
            <a:off x="1981200" y="1331745"/>
            <a:ext cx="8229600" cy="4876874"/>
          </a:xfrm>
        </p:spPr>
      </p:pic>
      <p:sp>
        <p:nvSpPr>
          <p:cNvPr id="7" name="Rectangle 6"/>
          <p:cNvSpPr/>
          <p:nvPr/>
        </p:nvSpPr>
        <p:spPr>
          <a:xfrm>
            <a:off x="6273145" y="2566714"/>
            <a:ext cx="2859812" cy="12255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21107" y="5057914"/>
            <a:ext cx="2138269" cy="1258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10" name="TextBox 9"/>
          <p:cNvSpPr txBox="1">
            <a:spLocks noChangeArrowheads="1"/>
          </p:cNvSpPr>
          <p:nvPr/>
        </p:nvSpPr>
        <p:spPr bwMode="auto">
          <a:xfrm>
            <a:off x="4910345" y="5673860"/>
            <a:ext cx="4222612" cy="6461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</a:rPr>
              <a:t>       Normal BGL</a:t>
            </a:r>
          </a:p>
          <a:p>
            <a:pPr eaLnBrk="1" hangingPunct="1"/>
            <a:endParaRPr lang="en-US" sz="1800" dirty="0"/>
          </a:p>
        </p:txBody>
      </p:sp>
      <p:sp>
        <p:nvSpPr>
          <p:cNvPr id="3" name="Hexagon 2"/>
          <p:cNvSpPr/>
          <p:nvPr/>
        </p:nvSpPr>
        <p:spPr bwMode="auto">
          <a:xfrm>
            <a:off x="4814048" y="1278056"/>
            <a:ext cx="4132729" cy="1288659"/>
          </a:xfrm>
          <a:prstGeom prst="hexagon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40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20592"/>
            <a:ext cx="8534400" cy="733534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Role of Insulin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7609" y="1278055"/>
            <a:ext cx="2745349" cy="14292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405A3-63F0-514A-B012-6E31569AD4B5}"/>
              </a:ext>
            </a:extLst>
          </p:cNvPr>
          <p:cNvSpPr txBox="1"/>
          <p:nvPr/>
        </p:nvSpPr>
        <p:spPr>
          <a:xfrm>
            <a:off x="7491046" y="817685"/>
            <a:ext cx="44840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hormone produced in the pancreas from beta cells that make up 1% of the pancreas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Involved in </a:t>
            </a:r>
          </a:p>
          <a:p>
            <a:pPr marL="285750" indent="-285750">
              <a:buFontTx/>
              <a:buChar char="-"/>
            </a:pPr>
            <a:r>
              <a:rPr lang="en-US" dirty="0"/>
              <a:t>Glucose homeostasis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Fat metabolism </a:t>
            </a:r>
          </a:p>
          <a:p>
            <a:pPr marL="285750" indent="-285750">
              <a:buFontTx/>
              <a:buChar char="-"/>
            </a:pPr>
            <a:r>
              <a:rPr lang="en-US" dirty="0"/>
              <a:t>Protein metabolism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Consider insulin to be a “storage "hormone</a:t>
            </a:r>
          </a:p>
        </p:txBody>
      </p:sp>
      <p:pic>
        <p:nvPicPr>
          <p:cNvPr id="11" name="Picture 7" descr="G:\SCANS\vh2.jpg">
            <a:extLst>
              <a:ext uri="{FF2B5EF4-FFF2-40B4-BE49-F238E27FC236}">
                <a16:creationId xmlns:a16="http://schemas.microsoft.com/office/drawing/2014/main" id="{47CDCB65-AFB6-6823-C405-F9BA6E929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659" y="3768754"/>
            <a:ext cx="3079188" cy="243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22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2328FD-7972-4144-800B-58403947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82" y="1604798"/>
            <a:ext cx="11228751" cy="446164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FC861B-3940-8148-A4AF-4BBA96199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your pancreas makes insulin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ABF7B-B0E8-B345-9812-A5D135B38679}"/>
              </a:ext>
            </a:extLst>
          </p:cNvPr>
          <p:cNvSpPr txBox="1"/>
          <p:nvPr/>
        </p:nvSpPr>
        <p:spPr>
          <a:xfrm>
            <a:off x="431371" y="6365558"/>
            <a:ext cx="4681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Hirsch et al. Endocrine Reviews 2020</a:t>
            </a:r>
          </a:p>
        </p:txBody>
      </p:sp>
    </p:spTree>
    <p:extLst>
      <p:ext uri="{BB962C8B-B14F-4D97-AF65-F5344CB8AC3E}">
        <p14:creationId xmlns:p14="http://schemas.microsoft.com/office/powerpoint/2010/main" val="363462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20592"/>
            <a:ext cx="8534400" cy="733534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Diabetes Mellitus</a:t>
            </a:r>
          </a:p>
        </p:txBody>
      </p:sp>
      <p:pic>
        <p:nvPicPr>
          <p:cNvPr id="22530" name="Content Placeholder 5" descr="Insulin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61" r="-17361" b="10091"/>
          <a:stretch>
            <a:fillRect/>
          </a:stretch>
        </p:blipFill>
        <p:spPr>
          <a:xfrm>
            <a:off x="1981200" y="1257868"/>
            <a:ext cx="8229600" cy="4384675"/>
          </a:xfrm>
        </p:spPr>
      </p:pic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2927350" y="5695961"/>
            <a:ext cx="1296988" cy="368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bg1"/>
                </a:solidFill>
              </a:rPr>
              <a:t>Ketones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5064953" y="5596572"/>
            <a:ext cx="2232025" cy="3693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bg1"/>
                </a:solidFill>
              </a:rPr>
              <a:t>Hyperglycaemia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4715540" y="3019647"/>
            <a:ext cx="1132367" cy="877186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4715540" y="3019647"/>
            <a:ext cx="1132367" cy="877186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73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1CF3C-962E-A64F-B247-D24E83E85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your pancreas has stopped making insulin…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54D6F-502B-424F-A9D1-7125861C5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54673"/>
            <a:ext cx="10972800" cy="4525963"/>
          </a:xfrm>
        </p:spPr>
        <p:txBody>
          <a:bodyPr>
            <a:normAutofit/>
          </a:bodyPr>
          <a:lstStyle/>
          <a:p>
            <a:r>
              <a:rPr lang="en-US" b="1" dirty="0"/>
              <a:t>T1D</a:t>
            </a:r>
          </a:p>
          <a:p>
            <a:r>
              <a:rPr lang="en-US" dirty="0"/>
              <a:t>LADA ( latent autoimmune diabetes in adults)</a:t>
            </a:r>
          </a:p>
          <a:p>
            <a:r>
              <a:rPr lang="en-US" dirty="0"/>
              <a:t>Burnt-out T2D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Pancreatectomy (could be partial or complete)</a:t>
            </a:r>
          </a:p>
          <a:p>
            <a:r>
              <a:rPr lang="en-US" dirty="0"/>
              <a:t>Pancreatic cancer</a:t>
            </a:r>
          </a:p>
          <a:p>
            <a:r>
              <a:rPr lang="en-US" dirty="0"/>
              <a:t>Immune-checkpoint inhibitors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67AE21-F9AE-E946-B092-CD106E24F8B2}"/>
              </a:ext>
            </a:extLst>
          </p:cNvPr>
          <p:cNvSpPr txBox="1"/>
          <p:nvPr/>
        </p:nvSpPr>
        <p:spPr>
          <a:xfrm>
            <a:off x="8496267" y="1583781"/>
            <a:ext cx="345638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Clues:</a:t>
            </a:r>
          </a:p>
          <a:p>
            <a:r>
              <a:rPr lang="en-US" sz="2400" dirty="0"/>
              <a:t>Duration of diabetes</a:t>
            </a:r>
          </a:p>
          <a:p>
            <a:r>
              <a:rPr lang="en-US" sz="2400" dirty="0"/>
              <a:t>Duration of insulin use</a:t>
            </a:r>
          </a:p>
          <a:p>
            <a:r>
              <a:rPr lang="en-US" sz="2400" dirty="0"/>
              <a:t>C-peptide &lt;0.3</a:t>
            </a:r>
          </a:p>
          <a:p>
            <a:r>
              <a:rPr lang="en-US" sz="2400" dirty="0"/>
              <a:t>Islet Autoantibodies</a:t>
            </a:r>
          </a:p>
          <a:p>
            <a:r>
              <a:rPr lang="en-US" sz="2400" dirty="0"/>
              <a:t>History of DKA</a:t>
            </a:r>
          </a:p>
        </p:txBody>
      </p:sp>
    </p:spTree>
    <p:extLst>
      <p:ext uri="{BB962C8B-B14F-4D97-AF65-F5344CB8AC3E}">
        <p14:creationId xmlns:p14="http://schemas.microsoft.com/office/powerpoint/2010/main" val="35633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1A288FD3-81D2-6641-BFC8-B675D0D7D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15" y="343134"/>
            <a:ext cx="10972800" cy="932949"/>
          </a:xfrm>
        </p:spPr>
        <p:txBody>
          <a:bodyPr>
            <a:normAutofit/>
          </a:bodyPr>
          <a:lstStyle/>
          <a:p>
            <a:r>
              <a:rPr lang="en-US" sz="3200" dirty="0"/>
              <a:t>Diabetes is associated poor outcomes in hospital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37980B2-7CF0-264A-BA1C-877BE078CA62}"/>
              </a:ext>
            </a:extLst>
          </p:cNvPr>
          <p:cNvSpPr txBox="1">
            <a:spLocks/>
          </p:cNvSpPr>
          <p:nvPr/>
        </p:nvSpPr>
        <p:spPr>
          <a:xfrm>
            <a:off x="6386953" y="1272683"/>
            <a:ext cx="4837556" cy="777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 u="sng" dirty="0">
                <a:solidFill>
                  <a:srgbClr val="FF0000"/>
                </a:solidFill>
              </a:rPr>
              <a:t>Surgical wound infection</a:t>
            </a:r>
            <a:r>
              <a:rPr lang="en-US" sz="1867" dirty="0">
                <a:solidFill>
                  <a:srgbClr val="FF0000"/>
                </a:solidFill>
              </a:rPr>
              <a:t> </a:t>
            </a:r>
            <a:r>
              <a:rPr lang="en-US" sz="1867" b="1" dirty="0">
                <a:solidFill>
                  <a:srgbClr val="FF0000"/>
                </a:solidFill>
              </a:rPr>
              <a:t>OR: </a:t>
            </a:r>
            <a:r>
              <a:rPr lang="en-US" sz="1867" b="1" u="sng" dirty="0">
                <a:solidFill>
                  <a:srgbClr val="FF0000"/>
                </a:solidFill>
              </a:rPr>
              <a:t>1.56</a:t>
            </a:r>
            <a:r>
              <a:rPr lang="en-US" sz="1867" b="1" dirty="0">
                <a:solidFill>
                  <a:srgbClr val="000090"/>
                </a:solidFill>
              </a:rPr>
              <a:t> </a:t>
            </a:r>
            <a:r>
              <a:rPr lang="en-US" sz="1867" dirty="0">
                <a:solidFill>
                  <a:srgbClr val="00009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1333" dirty="0"/>
              <a:t>Meta-analysis: 94 studies. &gt;880,000 surgeries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295059-C72E-C944-8ED6-CCA2A9DF9143}"/>
              </a:ext>
            </a:extLst>
          </p:cNvPr>
          <p:cNvSpPr/>
          <p:nvPr/>
        </p:nvSpPr>
        <p:spPr>
          <a:xfrm>
            <a:off x="431515" y="6056986"/>
            <a:ext cx="11760485" cy="80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65F5F2E-229A-A04B-9F61-CB81B4BB09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302" y="2131700"/>
            <a:ext cx="4367207" cy="34638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910D29-25D1-EC43-BDE9-580F18B641C1}"/>
              </a:ext>
            </a:extLst>
          </p:cNvPr>
          <p:cNvSpPr txBox="1"/>
          <p:nvPr/>
        </p:nvSpPr>
        <p:spPr>
          <a:xfrm>
            <a:off x="6928169" y="5906484"/>
            <a:ext cx="429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Martin, et al., </a:t>
            </a:r>
            <a:r>
              <a:rPr lang="en-US" sz="1400" i="1" dirty="0"/>
              <a:t>Infect. Control Hosp. </a:t>
            </a:r>
            <a:r>
              <a:rPr lang="en-US" sz="1400" i="1" dirty="0" err="1"/>
              <a:t>Epidemiol</a:t>
            </a:r>
            <a:r>
              <a:rPr lang="en-US" sz="1400" i="1" dirty="0"/>
              <a:t>.</a:t>
            </a:r>
            <a:r>
              <a:rPr lang="en-US" sz="1400" dirty="0"/>
              <a:t>, 2016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A946D8-5E51-CF42-A9C0-CC753E9681B2}"/>
              </a:ext>
            </a:extLst>
          </p:cNvPr>
          <p:cNvSpPr txBox="1"/>
          <p:nvPr/>
        </p:nvSpPr>
        <p:spPr>
          <a:xfrm>
            <a:off x="1400265" y="6344738"/>
            <a:ext cx="378688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3" dirty="0"/>
              <a:t>Frisch, et al.</a:t>
            </a:r>
            <a:r>
              <a:rPr lang="en-US" sz="1333" i="1" dirty="0"/>
              <a:t>, Diabetes Care </a:t>
            </a:r>
            <a:r>
              <a:rPr lang="en-US" sz="1333" dirty="0"/>
              <a:t>2010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E67EB3-D0C9-5F44-9632-7AA597CB4DBB}"/>
              </a:ext>
            </a:extLst>
          </p:cNvPr>
          <p:cNvGrpSpPr/>
          <p:nvPr/>
        </p:nvGrpSpPr>
        <p:grpSpPr>
          <a:xfrm>
            <a:off x="917947" y="2131699"/>
            <a:ext cx="4465196" cy="4641840"/>
            <a:chOff x="514751" y="1475432"/>
            <a:chExt cx="5414405" cy="458874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A50204-F9D6-F748-8063-BC69232E9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753" y="1475432"/>
              <a:ext cx="5414403" cy="458874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85D194-FEDC-5A47-935C-24677B0A582C}"/>
                </a:ext>
              </a:extLst>
            </p:cNvPr>
            <p:cNvSpPr/>
            <p:nvPr/>
          </p:nvSpPr>
          <p:spPr>
            <a:xfrm>
              <a:off x="514751" y="4665937"/>
              <a:ext cx="5193559" cy="12920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4FA0D5E-71F8-134B-985B-4A1D6B108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2047" y="4405454"/>
              <a:ext cx="4446264" cy="50362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48CCC0-1FCA-4B41-AA45-FCEE4E33CB65}"/>
                </a:ext>
              </a:extLst>
            </p:cNvPr>
            <p:cNvSpPr/>
            <p:nvPr/>
          </p:nvSpPr>
          <p:spPr>
            <a:xfrm>
              <a:off x="1262047" y="4665937"/>
              <a:ext cx="521800" cy="41379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0E1012E-21B6-D447-8F72-0E3927EA40B0}"/>
              </a:ext>
            </a:extLst>
          </p:cNvPr>
          <p:cNvSpPr txBox="1"/>
          <p:nvPr/>
        </p:nvSpPr>
        <p:spPr>
          <a:xfrm>
            <a:off x="1964556" y="6050075"/>
            <a:ext cx="2119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Lepper</a:t>
            </a:r>
            <a:r>
              <a:rPr lang="en-US" sz="1400" dirty="0"/>
              <a:t> et al</a:t>
            </a:r>
            <a:r>
              <a:rPr lang="en-US" sz="1400" i="1" dirty="0"/>
              <a:t>, BMJ </a:t>
            </a:r>
            <a:r>
              <a:rPr lang="en-US" sz="1400" dirty="0"/>
              <a:t>2012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D49601-5029-3245-A407-81A68FACD958}"/>
              </a:ext>
            </a:extLst>
          </p:cNvPr>
          <p:cNvSpPr txBox="1">
            <a:spLocks/>
          </p:cNvSpPr>
          <p:nvPr/>
        </p:nvSpPr>
        <p:spPr>
          <a:xfrm>
            <a:off x="731767" y="1269637"/>
            <a:ext cx="4837556" cy="777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 u="sng" dirty="0">
                <a:solidFill>
                  <a:srgbClr val="FF0000"/>
                </a:solidFill>
              </a:rPr>
              <a:t>Mortality</a:t>
            </a:r>
            <a:r>
              <a:rPr lang="en-US" sz="1867" b="1" dirty="0"/>
              <a:t> </a:t>
            </a:r>
            <a:r>
              <a:rPr lang="en-US" sz="1867" b="1" dirty="0">
                <a:solidFill>
                  <a:srgbClr val="FF0000"/>
                </a:solidFill>
              </a:rPr>
              <a:t>adjusted</a:t>
            </a:r>
            <a:r>
              <a:rPr lang="en-US" sz="1867" b="1" dirty="0"/>
              <a:t> </a:t>
            </a:r>
            <a:r>
              <a:rPr lang="en-US" sz="1867" b="1" dirty="0">
                <a:solidFill>
                  <a:srgbClr val="FF0000"/>
                </a:solidFill>
              </a:rPr>
              <a:t>HR: </a:t>
            </a:r>
            <a:r>
              <a:rPr lang="en-US" sz="1867" b="1" u="sng" dirty="0">
                <a:solidFill>
                  <a:srgbClr val="FF0000"/>
                </a:solidFill>
              </a:rPr>
              <a:t>1.9</a:t>
            </a:r>
            <a:endParaRPr lang="en-US" sz="1867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US" sz="1333" dirty="0"/>
              <a:t>Community-acquired pneumonia (n=6891)</a:t>
            </a:r>
          </a:p>
        </p:txBody>
      </p:sp>
    </p:spTree>
    <p:extLst>
      <p:ext uri="{BB962C8B-B14F-4D97-AF65-F5344CB8AC3E}">
        <p14:creationId xmlns:p14="http://schemas.microsoft.com/office/powerpoint/2010/main" val="271594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ABC83A2-D5E1-CB44-8B4B-185CE2652E67}"/>
              </a:ext>
            </a:extLst>
          </p:cNvPr>
          <p:cNvSpPr/>
          <p:nvPr/>
        </p:nvSpPr>
        <p:spPr>
          <a:xfrm>
            <a:off x="506369" y="6056986"/>
            <a:ext cx="11685631" cy="80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6964"/>
            <a:ext cx="11582400" cy="932949"/>
          </a:xfrm>
        </p:spPr>
        <p:txBody>
          <a:bodyPr>
            <a:normAutofit/>
          </a:bodyPr>
          <a:lstStyle/>
          <a:p>
            <a:r>
              <a:rPr lang="en-AU" sz="2667" dirty="0"/>
              <a:t>Acute </a:t>
            </a:r>
            <a:r>
              <a:rPr lang="en-AU" sz="2667" u="sng" dirty="0"/>
              <a:t>hyper</a:t>
            </a:r>
            <a:r>
              <a:rPr lang="en-AU" sz="2667" dirty="0"/>
              <a:t>glycaemia &amp; </a:t>
            </a:r>
            <a:r>
              <a:rPr lang="en-AU" sz="2667" u="sng" dirty="0"/>
              <a:t>hypo</a:t>
            </a:r>
            <a:r>
              <a:rPr lang="en-AU" sz="2667" dirty="0"/>
              <a:t>glycaemia: independent predictors for </a:t>
            </a:r>
            <a:r>
              <a:rPr lang="en-AU" sz="2667" u="sng" dirty="0"/>
              <a:t>mortality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49906" y="6069243"/>
            <a:ext cx="252196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b="1" dirty="0"/>
              <a:t>ICU admission </a:t>
            </a:r>
            <a:r>
              <a:rPr lang="en-US" sz="1467" dirty="0"/>
              <a:t>(n = 249,040)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4111" y="6484307"/>
            <a:ext cx="2105063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dirty="0" err="1"/>
              <a:t>Falciglia</a:t>
            </a:r>
            <a:r>
              <a:rPr lang="en-US" sz="1067" dirty="0"/>
              <a:t> et al, </a:t>
            </a:r>
            <a:r>
              <a:rPr lang="en-US" sz="1067" i="1" dirty="0" err="1"/>
              <a:t>Crit</a:t>
            </a:r>
            <a:r>
              <a:rPr lang="en-US" sz="1067" i="1" dirty="0"/>
              <a:t> Care Med </a:t>
            </a:r>
            <a:r>
              <a:rPr lang="en-US" sz="1067" dirty="0"/>
              <a:t>2009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06370" y="1888731"/>
            <a:ext cx="5643457" cy="3979467"/>
            <a:chOff x="4539638" y="1771650"/>
            <a:chExt cx="4297134" cy="266640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9780" y="1771650"/>
              <a:ext cx="4086992" cy="266640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4599004" y="1865086"/>
              <a:ext cx="881386" cy="17185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/>
            </a:p>
            <a:p>
              <a:pPr algn="r"/>
              <a:endParaRPr lang="en-US" sz="1400" dirty="0"/>
            </a:p>
            <a:p>
              <a:pPr algn="r"/>
              <a:r>
                <a:rPr lang="en-US" sz="1400" dirty="0"/>
                <a:t>&gt;16.6</a:t>
              </a:r>
            </a:p>
            <a:p>
              <a:pPr algn="r"/>
              <a:endParaRPr lang="en-US" sz="1400" dirty="0"/>
            </a:p>
            <a:p>
              <a:pPr algn="r"/>
              <a:endParaRPr lang="en-US" sz="1067" dirty="0"/>
            </a:p>
            <a:p>
              <a:pPr algn="r"/>
              <a:r>
                <a:rPr lang="en-US" sz="1400" dirty="0"/>
                <a:t>11.1-16.6</a:t>
              </a:r>
            </a:p>
            <a:p>
              <a:pPr algn="r"/>
              <a:endParaRPr lang="en-US" sz="1400" dirty="0"/>
            </a:p>
            <a:p>
              <a:pPr algn="r"/>
              <a:endParaRPr lang="en-US" sz="1200" dirty="0"/>
            </a:p>
            <a:p>
              <a:pPr algn="r"/>
              <a:r>
                <a:rPr lang="en-US" sz="1400" dirty="0"/>
                <a:t>8.1-11.0</a:t>
              </a:r>
            </a:p>
            <a:p>
              <a:pPr algn="r"/>
              <a:endParaRPr lang="en-US" sz="1200" dirty="0"/>
            </a:p>
            <a:p>
              <a:pPr algn="r"/>
              <a:endParaRPr lang="en-US" sz="1400" dirty="0"/>
            </a:p>
            <a:p>
              <a:pPr algn="r"/>
              <a:r>
                <a:rPr lang="en-US" sz="1400" dirty="0"/>
                <a:t>6.1-8.0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638" y="1785150"/>
              <a:ext cx="328093" cy="246449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600" dirty="0"/>
                <a:t>Mean glucose mmol/L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19485" y="5587002"/>
            <a:ext cx="173082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b="1" dirty="0">
                <a:solidFill>
                  <a:schemeClr val="accent1">
                    <a:lumMod val="50000"/>
                  </a:schemeClr>
                </a:solidFill>
              </a:rPr>
              <a:t>(mortality)</a:t>
            </a:r>
            <a:endParaRPr lang="en-AU" sz="1467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11B466-1FAF-924A-901D-3979353B73A8}"/>
              </a:ext>
            </a:extLst>
          </p:cNvPr>
          <p:cNvSpPr txBox="1"/>
          <p:nvPr/>
        </p:nvSpPr>
        <p:spPr>
          <a:xfrm>
            <a:off x="2081733" y="1323342"/>
            <a:ext cx="32701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b="1" dirty="0">
                <a:solidFill>
                  <a:schemeClr val="accent2">
                    <a:lumMod val="50000"/>
                  </a:schemeClr>
                </a:solidFill>
              </a:rPr>
              <a:t>Acute hyperglycaemia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9D832D-4CE6-9A4E-9F47-17006E6CFB0C}"/>
              </a:ext>
            </a:extLst>
          </p:cNvPr>
          <p:cNvSpPr txBox="1"/>
          <p:nvPr/>
        </p:nvSpPr>
        <p:spPr>
          <a:xfrm>
            <a:off x="7882550" y="6485509"/>
            <a:ext cx="357059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/>
              <a:t>Adapted from </a:t>
            </a:r>
            <a:r>
              <a:rPr lang="en-US" sz="1067" dirty="0" err="1"/>
              <a:t>Bagshaw</a:t>
            </a:r>
            <a:r>
              <a:rPr lang="en-US" sz="1067" dirty="0"/>
              <a:t>, et al, </a:t>
            </a:r>
            <a:r>
              <a:rPr lang="en-US" sz="1067" i="1" dirty="0" err="1"/>
              <a:t>Crit</a:t>
            </a:r>
            <a:r>
              <a:rPr lang="en-US" sz="1067" i="1" dirty="0"/>
              <a:t> Care </a:t>
            </a:r>
            <a:r>
              <a:rPr lang="en-US" sz="1067" dirty="0"/>
              <a:t>2009</a:t>
            </a:r>
          </a:p>
        </p:txBody>
      </p:sp>
      <p:pic>
        <p:nvPicPr>
          <p:cNvPr id="23" name="Content Placeholder 7">
            <a:extLst>
              <a:ext uri="{FF2B5EF4-FFF2-40B4-BE49-F238E27FC236}">
                <a16:creationId xmlns:a16="http://schemas.microsoft.com/office/drawing/2014/main" id="{7C8B633C-29ED-9F45-A30E-49145120B0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246" y="1547138"/>
            <a:ext cx="5061057" cy="47381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6AEBA89-E310-8544-BB81-AE3A5E4C19FD}"/>
              </a:ext>
            </a:extLst>
          </p:cNvPr>
          <p:cNvSpPr txBox="1"/>
          <p:nvPr/>
        </p:nvSpPr>
        <p:spPr>
          <a:xfrm>
            <a:off x="7534272" y="1348878"/>
            <a:ext cx="327015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b="1" dirty="0">
                <a:solidFill>
                  <a:schemeClr val="accent2">
                    <a:lumMod val="50000"/>
                  </a:schemeClr>
                </a:solidFill>
              </a:rPr>
              <a:t>Acute hypoglycaemia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F02636-9CB7-3E45-B915-88F12E1FCB24}"/>
              </a:ext>
            </a:extLst>
          </p:cNvPr>
          <p:cNvSpPr txBox="1"/>
          <p:nvPr/>
        </p:nvSpPr>
        <p:spPr>
          <a:xfrm>
            <a:off x="8025981" y="6056985"/>
            <a:ext cx="2778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ICU admission</a:t>
            </a:r>
            <a:r>
              <a:rPr lang="en-US" sz="1400" dirty="0"/>
              <a:t> (n=66184)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18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" grpId="0"/>
      <p:bldP spid="11" grpId="0"/>
      <p:bldP spid="21" grpId="0"/>
      <p:bldP spid="27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Inpatient BGL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455179" cy="4525963"/>
          </a:xfrm>
        </p:spPr>
        <p:txBody>
          <a:bodyPr>
            <a:normAutofit/>
          </a:bodyPr>
          <a:lstStyle/>
          <a:p>
            <a:r>
              <a:rPr lang="en-AU" sz="2667" dirty="0"/>
              <a:t>Avoid adverse glycaemia (&lt;4 or &gt;15 </a:t>
            </a:r>
            <a:r>
              <a:rPr lang="en-AU" sz="1867" dirty="0"/>
              <a:t>mmol/L</a:t>
            </a:r>
            <a:r>
              <a:rPr lang="en-AU" sz="2667" dirty="0"/>
              <a:t>)</a:t>
            </a:r>
          </a:p>
          <a:p>
            <a:pPr marL="0" indent="0">
              <a:buNone/>
            </a:pPr>
            <a:endParaRPr lang="en-AU" sz="2667" dirty="0"/>
          </a:p>
          <a:p>
            <a:pPr lvl="0"/>
            <a:r>
              <a:rPr lang="en-AU" sz="2667" dirty="0"/>
              <a:t>General target:			5.0 – 10.0 </a:t>
            </a:r>
            <a:r>
              <a:rPr lang="en-AU" sz="1867" dirty="0"/>
              <a:t>mmol/L</a:t>
            </a:r>
            <a:endParaRPr lang="en-AU" sz="2667" dirty="0"/>
          </a:p>
          <a:p>
            <a:pPr lvl="0"/>
            <a:r>
              <a:rPr lang="en-AU" sz="2667" dirty="0"/>
              <a:t>Renal impairment:		5.0 – 12.0 </a:t>
            </a:r>
            <a:r>
              <a:rPr lang="en-AU" sz="1867" dirty="0"/>
              <a:t>mmol/L</a:t>
            </a:r>
          </a:p>
          <a:p>
            <a:pPr lvl="0"/>
            <a:r>
              <a:rPr lang="en-AU" sz="2667" dirty="0"/>
              <a:t>Frail, multimorbid:		5.0 – 15.0 </a:t>
            </a:r>
            <a:r>
              <a:rPr lang="en-AU" sz="1867" dirty="0"/>
              <a:t>mmol/L</a:t>
            </a:r>
          </a:p>
          <a:p>
            <a:pPr lvl="0"/>
            <a:r>
              <a:rPr lang="en-AU" sz="2667" dirty="0"/>
              <a:t>End of life care:			Avoid symptomatic hyper or hypoglycaemia</a:t>
            </a:r>
          </a:p>
          <a:p>
            <a:pPr marL="609585" lvl="1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380554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1992313" y="665054"/>
            <a:ext cx="8675687" cy="733534"/>
          </a:xfrm>
        </p:spPr>
        <p:txBody>
          <a:bodyPr/>
          <a:lstStyle/>
          <a:p>
            <a:pPr>
              <a:defRPr/>
            </a:pPr>
            <a:r>
              <a:rPr lang="en-AU" sz="4400" dirty="0"/>
              <a:t>Checking Ketones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1202715" y="1596908"/>
            <a:ext cx="8291512" cy="498413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AU" sz="2000" dirty="0"/>
              <a:t>Ketones are a waste product from fat metabolism</a:t>
            </a:r>
          </a:p>
          <a:p>
            <a:pPr>
              <a:buFont typeface="Wingdings" panose="05000000000000000000" pitchFamily="2" charset="2"/>
              <a:buChar char="§"/>
            </a:pPr>
            <a:endParaRPr lang="en-AU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AU" sz="2000" dirty="0"/>
              <a:t>In the absence of insulin, glucose cannot get into the cells and it is not available for energy</a:t>
            </a:r>
          </a:p>
          <a:p>
            <a:pPr>
              <a:buFont typeface="Wingdings" panose="05000000000000000000" pitchFamily="2" charset="2"/>
              <a:buChar char="§"/>
            </a:pPr>
            <a:endParaRPr lang="en-AU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AU" sz="2000" dirty="0"/>
              <a:t>The body starts to break-down fat &gt; ketones &gt; harmful to the body (acidotic)</a:t>
            </a:r>
          </a:p>
          <a:p>
            <a:pPr>
              <a:buFont typeface="Wingdings" panose="05000000000000000000" pitchFamily="2" charset="2"/>
              <a:buChar char="§"/>
            </a:pPr>
            <a:endParaRPr lang="en-AU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AU" sz="2000" dirty="0"/>
              <a:t>If ketones are high, there is insufficient insulin</a:t>
            </a:r>
          </a:p>
          <a:p>
            <a:pPr>
              <a:buFont typeface="Wingdings" panose="05000000000000000000" pitchFamily="2" charset="2"/>
              <a:buChar char="§"/>
            </a:pPr>
            <a:endParaRPr lang="en-AU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Ketone level &gt; 0.6 non urgent review; &gt;1.0 urgent review</a:t>
            </a:r>
            <a:endParaRPr lang="en-AU" sz="2000" dirty="0">
              <a:latin typeface="Arial" charset="0"/>
            </a:endParaRPr>
          </a:p>
          <a:p>
            <a:endParaRPr lang="en-AU" sz="2000" dirty="0">
              <a:latin typeface="Arial" charset="0"/>
            </a:endParaRPr>
          </a:p>
          <a:p>
            <a:endParaRPr lang="en-AU" sz="2000" dirty="0">
              <a:latin typeface="Arial" charset="0"/>
            </a:endParaRPr>
          </a:p>
          <a:p>
            <a:endParaRPr lang="en-AU" sz="2000" dirty="0">
              <a:latin typeface="Arial" charset="0"/>
            </a:endParaRPr>
          </a:p>
          <a:p>
            <a:endParaRPr lang="en-AU" sz="2000" dirty="0">
              <a:latin typeface="Arial" charset="0"/>
            </a:endParaRPr>
          </a:p>
          <a:p>
            <a:endParaRPr lang="en-AU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4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3EEB-6CE7-8748-BA81-F084788A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Ketosis- Differentials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55FBE-307C-0C4E-B7B5-EFE2BF7B1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Diabetic ketosis</a:t>
            </a:r>
          </a:p>
          <a:p>
            <a:pPr lvl="1"/>
            <a:r>
              <a:rPr lang="en-US" dirty="0"/>
              <a:t>Think VBG (</a:t>
            </a:r>
            <a:r>
              <a:rPr lang="en-US" b="1" dirty="0"/>
              <a:t>acidosis</a:t>
            </a:r>
            <a:r>
              <a:rPr lang="en-US" dirty="0"/>
              <a:t>, K+, glucose) </a:t>
            </a:r>
          </a:p>
          <a:p>
            <a:pPr lvl="1"/>
            <a:r>
              <a:rPr lang="en-US" b="1" dirty="0"/>
              <a:t>Think</a:t>
            </a:r>
            <a:r>
              <a:rPr lang="en-US" b="1" u="sng" dirty="0"/>
              <a:t> SGLT2i</a:t>
            </a:r>
            <a:r>
              <a:rPr lang="en-US" b="1" dirty="0"/>
              <a:t> (ends with -</a:t>
            </a:r>
            <a:r>
              <a:rPr lang="en-US" b="1" dirty="0" err="1"/>
              <a:t>flozin</a:t>
            </a:r>
            <a:r>
              <a:rPr lang="en-US" b="1" dirty="0"/>
              <a:t>) – </a:t>
            </a:r>
            <a:r>
              <a:rPr lang="en-US" b="1" dirty="0" err="1"/>
              <a:t>euglycaemic</a:t>
            </a:r>
            <a:r>
              <a:rPr lang="en-US" b="1" dirty="0"/>
              <a:t> ketosis</a:t>
            </a:r>
            <a:endParaRPr lang="en-US" b="1" u="sng" dirty="0"/>
          </a:p>
          <a:p>
            <a:pPr lvl="1"/>
            <a:r>
              <a:rPr lang="en-US" dirty="0"/>
              <a:t>Give </a:t>
            </a:r>
            <a:r>
              <a:rPr lang="en-US" b="1" dirty="0"/>
              <a:t>hydration</a:t>
            </a:r>
            <a:r>
              <a:rPr lang="en-US" dirty="0"/>
              <a:t>, glucose, insulin +/- K+ if needed</a:t>
            </a:r>
          </a:p>
          <a:p>
            <a:r>
              <a:rPr lang="en-US" dirty="0"/>
              <a:t>Starvation ketosis</a:t>
            </a:r>
          </a:p>
          <a:p>
            <a:pPr lvl="1"/>
            <a:r>
              <a:rPr lang="en-US" dirty="0"/>
              <a:t>Ketones should not be much more than 2-3 mmol</a:t>
            </a:r>
          </a:p>
          <a:p>
            <a:pPr lvl="1"/>
            <a:r>
              <a:rPr lang="en-US" dirty="0"/>
              <a:t>Give </a:t>
            </a:r>
            <a:r>
              <a:rPr lang="en-US" b="1" dirty="0"/>
              <a:t>hydration</a:t>
            </a:r>
            <a:r>
              <a:rPr lang="en-US" dirty="0"/>
              <a:t> and nutrition; insulin only if needed</a:t>
            </a:r>
          </a:p>
          <a:p>
            <a:r>
              <a:rPr lang="en-US" dirty="0"/>
              <a:t>Alcoholic ketosis</a:t>
            </a:r>
          </a:p>
          <a:p>
            <a:pPr lvl="1"/>
            <a:r>
              <a:rPr lang="en-US" dirty="0"/>
              <a:t>Think thiamine (can cause lactic acidosis if not replaced)</a:t>
            </a:r>
          </a:p>
          <a:p>
            <a:pPr lvl="1"/>
            <a:r>
              <a:rPr lang="en-US" dirty="0"/>
              <a:t>Give </a:t>
            </a:r>
            <a:r>
              <a:rPr lang="en-US" b="1" dirty="0"/>
              <a:t>hydration</a:t>
            </a:r>
            <a:r>
              <a:rPr lang="en-US" dirty="0"/>
              <a:t>, glucose / nutrition; insulin only if needed</a:t>
            </a:r>
          </a:p>
        </p:txBody>
      </p:sp>
    </p:spTree>
    <p:extLst>
      <p:ext uri="{BB962C8B-B14F-4D97-AF65-F5344CB8AC3E}">
        <p14:creationId xmlns:p14="http://schemas.microsoft.com/office/powerpoint/2010/main" val="1798703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AE8B-1B18-B048-8E22-4C19081E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want to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79BB0-F929-484C-B418-C831D048F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58yo man</a:t>
            </a:r>
          </a:p>
          <a:p>
            <a:r>
              <a:rPr lang="en-US" dirty="0"/>
              <a:t>History of alcohol abuse but hasn’t drank for “years”</a:t>
            </a:r>
          </a:p>
          <a:p>
            <a:r>
              <a:rPr lang="en-US" dirty="0" err="1"/>
              <a:t>PHx</a:t>
            </a:r>
            <a:r>
              <a:rPr lang="en-US" dirty="0"/>
              <a:t>: HTN, IHD, T2DM, OSA, GORD</a:t>
            </a:r>
          </a:p>
          <a:p>
            <a:r>
              <a:rPr lang="en-US" dirty="0"/>
              <a:t>Rx: Ramipril, metoprolol, aspirin, empagliflozin</a:t>
            </a:r>
          </a:p>
          <a:p>
            <a:r>
              <a:rPr lang="en-US" dirty="0"/>
              <a:t>Presents with vomiting, feeling unwell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11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6F874-0BF7-8544-961E-40EEE87F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A2428-9EA7-DE4D-9E8E-C94234F83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1636777"/>
          </a:xfrm>
        </p:spPr>
        <p:txBody>
          <a:bodyPr/>
          <a:lstStyle/>
          <a:p>
            <a:r>
              <a:rPr lang="en-US" dirty="0"/>
              <a:t>Glucose 6.0, Ketones 4.0</a:t>
            </a:r>
          </a:p>
          <a:p>
            <a:r>
              <a:rPr lang="en-US" dirty="0"/>
              <a:t>VBG: pH 7.30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D40E61-77B2-204C-9225-594CC30345DF}"/>
              </a:ext>
            </a:extLst>
          </p:cNvPr>
          <p:cNvSpPr txBox="1">
            <a:spLocks/>
          </p:cNvSpPr>
          <p:nvPr/>
        </p:nvSpPr>
        <p:spPr>
          <a:xfrm>
            <a:off x="609600" y="3419543"/>
            <a:ext cx="10972800" cy="2706621"/>
          </a:xfrm>
          <a:prstGeom prst="rect">
            <a:avLst/>
          </a:prstGeom>
        </p:spPr>
        <p:txBody>
          <a:bodyPr vert="horz" lIns="121909" tIns="60955" rIns="121909" bIns="60955" rtlCol="0">
            <a:normAutofit fontScale="77500" lnSpcReduction="20000"/>
          </a:bodyPr>
          <a:lstStyle>
            <a:lvl1pPr marL="342866" indent="-34286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636569"/>
                </a:solidFill>
                <a:latin typeface="+mn-lt"/>
                <a:ea typeface="+mn-ea"/>
                <a:cs typeface="+mn-cs"/>
              </a:defRPr>
            </a:lvl1pPr>
            <a:lvl2pPr marL="742877" indent="-285722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636569"/>
                </a:solidFill>
                <a:latin typeface="+mn-lt"/>
                <a:ea typeface="+mn-ea"/>
                <a:cs typeface="+mn-cs"/>
              </a:defRPr>
            </a:lvl2pPr>
            <a:lvl3pPr marL="1142886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36569"/>
                </a:solidFill>
                <a:latin typeface="+mn-lt"/>
                <a:ea typeface="+mn-ea"/>
                <a:cs typeface="+mn-cs"/>
              </a:defRPr>
            </a:lvl3pPr>
            <a:lvl4pPr marL="1600040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636569"/>
                </a:solidFill>
                <a:latin typeface="+mn-lt"/>
                <a:ea typeface="+mn-ea"/>
                <a:cs typeface="+mn-cs"/>
              </a:defRPr>
            </a:lvl4pPr>
            <a:lvl5pPr marL="2057195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636569"/>
                </a:solidFill>
                <a:latin typeface="+mn-lt"/>
                <a:ea typeface="+mn-ea"/>
                <a:cs typeface="+mn-cs"/>
              </a:defRPr>
            </a:lvl5pPr>
            <a:lvl6pPr marL="2514348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7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2" indent="-228576" algn="l" defTabSz="91430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67" b="1" dirty="0"/>
              <a:t>Initial plan:</a:t>
            </a:r>
          </a:p>
          <a:p>
            <a:r>
              <a:rPr lang="en-US" sz="4267" dirty="0"/>
              <a:t>Hydrate</a:t>
            </a:r>
          </a:p>
          <a:p>
            <a:r>
              <a:rPr lang="en-US" sz="4267" dirty="0"/>
              <a:t>Stop SGLT2i</a:t>
            </a:r>
          </a:p>
          <a:p>
            <a:r>
              <a:rPr lang="en-US" sz="4267" dirty="0"/>
              <a:t>Continue investigations for other differentials for ketosis</a:t>
            </a:r>
          </a:p>
          <a:p>
            <a:r>
              <a:rPr lang="en-US" sz="4267" dirty="0"/>
              <a:t>Discuss with endo re ongoing diabetes Mx!</a:t>
            </a:r>
          </a:p>
          <a:p>
            <a:pPr marL="0" indent="0">
              <a:buNone/>
            </a:pPr>
            <a:endParaRPr lang="en-US" sz="4267" dirty="0"/>
          </a:p>
          <a:p>
            <a:endParaRPr lang="en-US" sz="4267" dirty="0"/>
          </a:p>
          <a:p>
            <a:endParaRPr lang="en-US" sz="4267" dirty="0"/>
          </a:p>
        </p:txBody>
      </p:sp>
    </p:spTree>
    <p:extLst>
      <p:ext uri="{BB962C8B-B14F-4D97-AF65-F5344CB8AC3E}">
        <p14:creationId xmlns:p14="http://schemas.microsoft.com/office/powerpoint/2010/main" val="201390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221E-7BFD-F949-902D-9F171FA30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1059"/>
            <a:ext cx="10972800" cy="1143000"/>
          </a:xfrm>
        </p:spPr>
        <p:txBody>
          <a:bodyPr/>
          <a:lstStyle/>
          <a:p>
            <a:pPr algn="r"/>
            <a:r>
              <a:rPr lang="en-US" dirty="0"/>
              <a:t>Types of Insulin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9B5A33-6238-0742-A136-57750796F526}"/>
              </a:ext>
            </a:extLst>
          </p:cNvPr>
          <p:cNvGrpSpPr/>
          <p:nvPr/>
        </p:nvGrpSpPr>
        <p:grpSpPr>
          <a:xfrm>
            <a:off x="588527" y="1224059"/>
            <a:ext cx="7604949" cy="5633941"/>
            <a:chOff x="827584" y="918044"/>
            <a:chExt cx="5703712" cy="42254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D10E951-6966-004B-ACE6-BFF236677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584" y="918044"/>
              <a:ext cx="5703712" cy="422545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6D5BF6-C0A3-3546-91BA-DCFBE1FDC0A2}"/>
                </a:ext>
              </a:extLst>
            </p:cNvPr>
            <p:cNvSpPr/>
            <p:nvPr/>
          </p:nvSpPr>
          <p:spPr>
            <a:xfrm>
              <a:off x="2843808" y="3003798"/>
              <a:ext cx="1728192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21EA97-F60F-3F47-8CBB-2245514BEC5F}"/>
              </a:ext>
            </a:extLst>
          </p:cNvPr>
          <p:cNvSpPr txBox="1"/>
          <p:nvPr/>
        </p:nvSpPr>
        <p:spPr>
          <a:xfrm>
            <a:off x="7693814" y="1470281"/>
            <a:ext cx="2701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Novomix</a:t>
            </a:r>
            <a:r>
              <a:rPr lang="en-US" sz="2400" dirty="0"/>
              <a:t> 30/70</a:t>
            </a:r>
          </a:p>
          <a:p>
            <a:r>
              <a:rPr lang="en-US" sz="2400" dirty="0"/>
              <a:t>Humalog mix 25/75</a:t>
            </a:r>
          </a:p>
          <a:p>
            <a:r>
              <a:rPr lang="en-US" sz="2400" dirty="0"/>
              <a:t>Humalog mix 50/50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237980-F02F-AA4F-9250-5E0E599D1309}"/>
              </a:ext>
            </a:extLst>
          </p:cNvPr>
          <p:cNvGrpSpPr/>
          <p:nvPr/>
        </p:nvGrpSpPr>
        <p:grpSpPr>
          <a:xfrm>
            <a:off x="5263431" y="4214118"/>
            <a:ext cx="5609586" cy="2340940"/>
            <a:chOff x="3947572" y="3160588"/>
            <a:chExt cx="4207189" cy="1755705"/>
          </a:xfrm>
        </p:grpSpPr>
        <p:sp>
          <p:nvSpPr>
            <p:cNvPr id="8" name="Half-frame 7">
              <a:extLst>
                <a:ext uri="{FF2B5EF4-FFF2-40B4-BE49-F238E27FC236}">
                  <a16:creationId xmlns:a16="http://schemas.microsoft.com/office/drawing/2014/main" id="{C75BCF86-A4DE-804A-9BC8-71E32CA2CFD8}"/>
                </a:ext>
              </a:extLst>
            </p:cNvPr>
            <p:cNvSpPr/>
            <p:nvPr/>
          </p:nvSpPr>
          <p:spPr>
            <a:xfrm rot="16200000">
              <a:off x="5369598" y="2001194"/>
              <a:ext cx="1499393" cy="3818182"/>
            </a:xfrm>
            <a:prstGeom prst="halfFrame">
              <a:avLst>
                <a:gd name="adj1" fmla="val 0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6B6ACAE-4878-6A44-87F3-7BB8F7BF247F}"/>
                </a:ext>
              </a:extLst>
            </p:cNvPr>
            <p:cNvSpPr/>
            <p:nvPr/>
          </p:nvSpPr>
          <p:spPr>
            <a:xfrm>
              <a:off x="4374292" y="3535761"/>
              <a:ext cx="3575222" cy="1085666"/>
            </a:xfrm>
            <a:custGeom>
              <a:avLst/>
              <a:gdLst>
                <a:gd name="connsiteX0" fmla="*/ 0 w 3575222"/>
                <a:gd name="connsiteY0" fmla="*/ 1085666 h 1085666"/>
                <a:gd name="connsiteX1" fmla="*/ 65903 w 3575222"/>
                <a:gd name="connsiteY1" fmla="*/ 31223 h 1085666"/>
                <a:gd name="connsiteX2" fmla="*/ 370703 w 3575222"/>
                <a:gd name="connsiteY2" fmla="*/ 311309 h 1085666"/>
                <a:gd name="connsiteX3" fmla="*/ 609600 w 3575222"/>
                <a:gd name="connsiteY3" fmla="*/ 649061 h 1085666"/>
                <a:gd name="connsiteX4" fmla="*/ 1145059 w 3575222"/>
                <a:gd name="connsiteY4" fmla="*/ 830293 h 1085666"/>
                <a:gd name="connsiteX5" fmla="*/ 1853513 w 3575222"/>
                <a:gd name="connsiteY5" fmla="*/ 896196 h 1085666"/>
                <a:gd name="connsiteX6" fmla="*/ 2669059 w 3575222"/>
                <a:gd name="connsiteY6" fmla="*/ 887958 h 1085666"/>
                <a:gd name="connsiteX7" fmla="*/ 3575222 w 3575222"/>
                <a:gd name="connsiteY7" fmla="*/ 879720 h 1085666"/>
                <a:gd name="connsiteX8" fmla="*/ 3575222 w 3575222"/>
                <a:gd name="connsiteY8" fmla="*/ 879720 h 108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5222" h="1085666">
                  <a:moveTo>
                    <a:pt x="0" y="1085666"/>
                  </a:moveTo>
                  <a:cubicBezTo>
                    <a:pt x="2059" y="622974"/>
                    <a:pt x="4119" y="160283"/>
                    <a:pt x="65903" y="31223"/>
                  </a:cubicBezTo>
                  <a:cubicBezTo>
                    <a:pt x="127687" y="-97837"/>
                    <a:pt x="280087" y="208336"/>
                    <a:pt x="370703" y="311309"/>
                  </a:cubicBezTo>
                  <a:cubicBezTo>
                    <a:pt x="461319" y="414282"/>
                    <a:pt x="480541" y="562564"/>
                    <a:pt x="609600" y="649061"/>
                  </a:cubicBezTo>
                  <a:cubicBezTo>
                    <a:pt x="738659" y="735558"/>
                    <a:pt x="937740" y="789104"/>
                    <a:pt x="1145059" y="830293"/>
                  </a:cubicBezTo>
                  <a:cubicBezTo>
                    <a:pt x="1352378" y="871482"/>
                    <a:pt x="1599513" y="886585"/>
                    <a:pt x="1853513" y="896196"/>
                  </a:cubicBezTo>
                  <a:cubicBezTo>
                    <a:pt x="2107513" y="905807"/>
                    <a:pt x="2669059" y="887958"/>
                    <a:pt x="2669059" y="887958"/>
                  </a:cubicBezTo>
                  <a:lnTo>
                    <a:pt x="3575222" y="879720"/>
                  </a:lnTo>
                  <a:lnTo>
                    <a:pt x="3575222" y="87972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E332F8-C7F3-CC42-A681-D01CB1E0FFBF}"/>
                </a:ext>
              </a:extLst>
            </p:cNvPr>
            <p:cNvSpPr txBox="1"/>
            <p:nvPr/>
          </p:nvSpPr>
          <p:spPr>
            <a:xfrm>
              <a:off x="6573559" y="3767512"/>
              <a:ext cx="1581202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42 </a:t>
              </a:r>
              <a:r>
                <a:rPr lang="en-US" sz="2400" dirty="0" err="1"/>
                <a:t>hrs</a:t>
              </a:r>
              <a:r>
                <a:rPr lang="en-US" sz="2400" dirty="0"/>
                <a:t>!!</a:t>
              </a:r>
            </a:p>
            <a:p>
              <a:r>
                <a:rPr lang="en-US" sz="2400" dirty="0"/>
                <a:t>Nearly 2 days!!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A42B7E-80B0-0B4C-A390-1111CB2FB4D6}"/>
                </a:ext>
              </a:extLst>
            </p:cNvPr>
            <p:cNvSpPr txBox="1"/>
            <p:nvPr/>
          </p:nvSpPr>
          <p:spPr>
            <a:xfrm>
              <a:off x="4785954" y="3351095"/>
              <a:ext cx="162823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Ryzo</a:t>
              </a:r>
              <a:r>
                <a:rPr lang="en-US" sz="2400" b="1" dirty="0" err="1"/>
                <a:t>deg</a:t>
              </a:r>
              <a:r>
                <a:rPr lang="en-US" sz="2400" dirty="0"/>
                <a:t> 70/30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E74C54-6909-9A4B-AA90-1DE3F023A488}"/>
                </a:ext>
              </a:extLst>
            </p:cNvPr>
            <p:cNvSpPr txBox="1"/>
            <p:nvPr/>
          </p:nvSpPr>
          <p:spPr>
            <a:xfrm>
              <a:off x="4684718" y="4631551"/>
              <a:ext cx="466714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67" dirty="0"/>
                <a:t>Time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F7B7C4-44AC-D54B-BF3B-1C92DABA969A}"/>
                </a:ext>
              </a:extLst>
            </p:cNvPr>
            <p:cNvSpPr txBox="1"/>
            <p:nvPr/>
          </p:nvSpPr>
          <p:spPr>
            <a:xfrm rot="16200000">
              <a:off x="3603463" y="3884952"/>
              <a:ext cx="942134" cy="253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Insulin profile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FAF5BA9-69FF-834D-B8F2-23829590F0B1}"/>
              </a:ext>
            </a:extLst>
          </p:cNvPr>
          <p:cNvSpPr txBox="1"/>
          <p:nvPr/>
        </p:nvSpPr>
        <p:spPr>
          <a:xfrm>
            <a:off x="3186065" y="106300"/>
            <a:ext cx="1209883" cy="12416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Fiasp</a:t>
            </a:r>
            <a:endParaRPr lang="en-US" sz="1867" dirty="0"/>
          </a:p>
          <a:p>
            <a:r>
              <a:rPr lang="en-US" sz="1867" dirty="0" err="1"/>
              <a:t>Novorapid</a:t>
            </a:r>
            <a:endParaRPr lang="en-US" sz="1867" dirty="0"/>
          </a:p>
          <a:p>
            <a:r>
              <a:rPr lang="en-US" sz="1867" dirty="0"/>
              <a:t>Humalog</a:t>
            </a:r>
          </a:p>
          <a:p>
            <a:r>
              <a:rPr lang="en-US" sz="1867" dirty="0" err="1"/>
              <a:t>Actrapid</a:t>
            </a:r>
            <a:endParaRPr lang="en-US" sz="1867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BE6146-D441-2C40-98E5-397EEAF1ED74}"/>
              </a:ext>
            </a:extLst>
          </p:cNvPr>
          <p:cNvSpPr txBox="1"/>
          <p:nvPr/>
        </p:nvSpPr>
        <p:spPr>
          <a:xfrm>
            <a:off x="778377" y="258821"/>
            <a:ext cx="2233304" cy="954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Optisulin</a:t>
            </a:r>
            <a:r>
              <a:rPr lang="en-US" sz="1867" dirty="0"/>
              <a:t> (~22-24hrs)</a:t>
            </a:r>
          </a:p>
          <a:p>
            <a:r>
              <a:rPr lang="en-US" sz="1867" dirty="0"/>
              <a:t>Levemir (~18hrs)</a:t>
            </a:r>
          </a:p>
          <a:p>
            <a:r>
              <a:rPr lang="en-US" sz="1867" dirty="0" err="1"/>
              <a:t>Toujeo</a:t>
            </a:r>
            <a:r>
              <a:rPr lang="en-US" sz="1867" dirty="0"/>
              <a:t> (~36hrs)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7FB7E-34A7-6846-B353-85BB8B08B8D1}"/>
              </a:ext>
            </a:extLst>
          </p:cNvPr>
          <p:cNvSpPr txBox="1"/>
          <p:nvPr/>
        </p:nvSpPr>
        <p:spPr>
          <a:xfrm>
            <a:off x="869827" y="4214117"/>
            <a:ext cx="128753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Protaphane</a:t>
            </a:r>
            <a:endParaRPr lang="en-US" sz="1867" dirty="0"/>
          </a:p>
        </p:txBody>
      </p:sp>
    </p:spTree>
    <p:extLst>
      <p:ext uri="{BB962C8B-B14F-4D97-AF65-F5344CB8AC3E}">
        <p14:creationId xmlns:p14="http://schemas.microsoft.com/office/powerpoint/2010/main" val="166804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33" y="1457742"/>
            <a:ext cx="4865315" cy="237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3997740"/>
            <a:ext cx="4678620" cy="246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33600" y="520592"/>
            <a:ext cx="8534400" cy="733534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err="1"/>
              <a:t>Novorapid</a:t>
            </a:r>
            <a:r>
              <a:rPr lang="en-US" sz="4400" dirty="0"/>
              <a:t> </a:t>
            </a:r>
            <a:r>
              <a:rPr lang="en-US" sz="4400" dirty="0">
                <a:latin typeface="ＭＳ ゴシック"/>
                <a:ea typeface="ＭＳ ゴシック"/>
                <a:cs typeface="ＭＳ ゴシック"/>
              </a:rPr>
              <a:t>≠</a:t>
            </a:r>
            <a:r>
              <a:rPr lang="en-US" sz="4400" dirty="0"/>
              <a:t> </a:t>
            </a:r>
            <a:r>
              <a:rPr lang="en-US" sz="4400" dirty="0" err="1"/>
              <a:t>Novomix</a:t>
            </a:r>
            <a:r>
              <a:rPr lang="en-US" sz="4400" dirty="0"/>
              <a:t> 30</a:t>
            </a:r>
          </a:p>
        </p:txBody>
      </p:sp>
      <p:pic>
        <p:nvPicPr>
          <p:cNvPr id="63492" name="Picture 6" descr="22229f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262" y="1413774"/>
            <a:ext cx="2625449" cy="262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7" descr="NovoMix_30Penfill_3m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289" y="3854175"/>
            <a:ext cx="3558927" cy="23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031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20592"/>
            <a:ext cx="8534400" cy="733534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/>
              <a:t>Humalog </a:t>
            </a:r>
            <a:r>
              <a:rPr lang="en-US" sz="4400" dirty="0">
                <a:latin typeface="ＭＳ ゴシック"/>
                <a:ea typeface="ＭＳ ゴシック"/>
                <a:cs typeface="ＭＳ ゴシック"/>
              </a:rPr>
              <a:t>≠</a:t>
            </a:r>
            <a:r>
              <a:rPr lang="en-US" sz="4400" dirty="0"/>
              <a:t> Humalog Mix 25</a:t>
            </a:r>
          </a:p>
        </p:txBody>
      </p:sp>
      <p:pic>
        <p:nvPicPr>
          <p:cNvPr id="64514" name="Picture 2" descr="humal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23" y="1383699"/>
            <a:ext cx="2101229" cy="260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 descr="Humalogmix2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09" y="4073525"/>
            <a:ext cx="2154997" cy="215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4" descr="Lilly_Time_Activity_Profile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08"/>
          <a:stretch>
            <a:fillRect/>
          </a:stretch>
        </p:blipFill>
        <p:spPr bwMode="auto">
          <a:xfrm>
            <a:off x="4708056" y="1336261"/>
            <a:ext cx="5801194" cy="142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 descr="Lilly_Time_Activity_Profile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73" b="23299"/>
          <a:stretch>
            <a:fillRect/>
          </a:stretch>
        </p:blipFill>
        <p:spPr bwMode="auto">
          <a:xfrm>
            <a:off x="4852160" y="4045572"/>
            <a:ext cx="5427989" cy="1023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041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Insulin adjustment guidelines</a:t>
            </a:r>
            <a:br>
              <a:rPr lang="en-AU" dirty="0"/>
            </a:br>
            <a:r>
              <a:rPr lang="en-AU" sz="2400" dirty="0"/>
              <a:t>(based on NY-</a:t>
            </a:r>
            <a:r>
              <a:rPr lang="en-AU" sz="2400" dirty="0" err="1"/>
              <a:t>presbyterian</a:t>
            </a:r>
            <a:r>
              <a:rPr lang="en-AU" sz="2400" dirty="0"/>
              <a:t>/</a:t>
            </a:r>
            <a:r>
              <a:rPr lang="en-AU" sz="2400" dirty="0" err="1"/>
              <a:t>weill</a:t>
            </a:r>
            <a:r>
              <a:rPr lang="en-AU" sz="2400" dirty="0"/>
              <a:t> </a:t>
            </a:r>
            <a:r>
              <a:rPr lang="en-AU" sz="2400" dirty="0" err="1"/>
              <a:t>cornell</a:t>
            </a:r>
            <a:r>
              <a:rPr lang="en-AU" sz="2400" dirty="0"/>
              <a:t>)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41485" y="1982666"/>
          <a:ext cx="7182196" cy="3820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7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BG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Dose</a:t>
                      </a:r>
                      <a:r>
                        <a:rPr lang="en-AU" sz="2400" baseline="0" dirty="0"/>
                        <a:t> adjustment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&lt; 2.8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Decrease by 50%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2.8-4.0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Decrease</a:t>
                      </a:r>
                      <a:r>
                        <a:rPr lang="en-AU" sz="2400" baseline="0" dirty="0"/>
                        <a:t> by 20%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4.1- 5.6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Decrease by 10%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5.6-10.0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No change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10.1-14.0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Increase by 10%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AU" sz="2400" dirty="0"/>
                        <a:t>&gt;14.1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Increase by 20% discuss with NIDS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34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02515"/>
          </a:xfrm>
        </p:spPr>
        <p:txBody>
          <a:bodyPr>
            <a:normAutofit/>
          </a:bodyPr>
          <a:lstStyle/>
          <a:p>
            <a:r>
              <a:rPr lang="en-AU" dirty="0"/>
              <a:t>Supplemental scale insulin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2373" y="1600197"/>
          <a:ext cx="10419908" cy="4283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2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5099">
                <a:tc>
                  <a:txBody>
                    <a:bodyPr/>
                    <a:lstStyle/>
                    <a:p>
                      <a:endParaRPr lang="en-AU" sz="2400" dirty="0"/>
                    </a:p>
                    <a:p>
                      <a:pPr algn="r"/>
                      <a:r>
                        <a:rPr lang="en-AU" sz="1900" dirty="0"/>
                        <a:t>Previous insulin dose</a:t>
                      </a:r>
                    </a:p>
                    <a:p>
                      <a:pPr algn="r"/>
                      <a:r>
                        <a:rPr lang="en-AU" sz="1900" dirty="0"/>
                        <a:t>Patient</a:t>
                      </a:r>
                      <a:r>
                        <a:rPr lang="en-AU" sz="1900" baseline="0" dirty="0"/>
                        <a:t> body weight</a:t>
                      </a:r>
                      <a:endParaRPr lang="en-AU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Insulin sensitive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&lt; 30 units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&lt; 60 kg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Usual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30 – 80 units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60 – 90 kg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Insulin resistant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&gt; 80 units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900" dirty="0"/>
                        <a:t>&gt; 90 kg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BG &gt; 20.0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6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8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10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BG 15.1 – 20.0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4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6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8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BG 12.1 – 15.0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3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5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7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BG 10.1 - 12.0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2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4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6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11819"/>
                  </a:ext>
                </a:extLst>
              </a:tr>
              <a:tr h="621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BG 4.0 – 10.0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0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0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0 </a:t>
                      </a:r>
                      <a:r>
                        <a:rPr lang="en-AU" sz="1500" dirty="0"/>
                        <a:t>units</a:t>
                      </a:r>
                      <a:endParaRPr lang="en-AU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257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576D-72FB-384C-804C-3D82B9967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6E82C-4967-954F-806E-CA3D25954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frequently can you give a rapid-acting insulin safely?</a:t>
            </a:r>
          </a:p>
          <a:p>
            <a:r>
              <a:rPr lang="en-US" dirty="0"/>
              <a:t>Why would you prescribe a pre-mix?</a:t>
            </a:r>
          </a:p>
          <a:p>
            <a:r>
              <a:rPr lang="en-US" dirty="0"/>
              <a:t>What are the advantages and disadvantages of an insulin like </a:t>
            </a:r>
            <a:r>
              <a:rPr lang="en-US" dirty="0" err="1"/>
              <a:t>Ryzodeg</a:t>
            </a:r>
            <a:r>
              <a:rPr lang="en-US" dirty="0"/>
              <a:t> 70/30?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21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F2F2-2A8D-3D42-B005-2F141AD6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4236"/>
            <a:ext cx="10972800" cy="1143000"/>
          </a:xfrm>
        </p:spPr>
        <p:txBody>
          <a:bodyPr/>
          <a:lstStyle/>
          <a:p>
            <a:r>
              <a:rPr lang="en-US" dirty="0"/>
              <a:t>What should I do?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DF46170-430E-B649-ADAA-91A9B60B79B4}"/>
              </a:ext>
            </a:extLst>
          </p:cNvPr>
          <p:cNvGraphicFramePr>
            <a:graphicFrameLocks noGrp="1"/>
          </p:cNvGraphicFramePr>
          <p:nvPr/>
        </p:nvGraphicFramePr>
        <p:xfrm>
          <a:off x="1343474" y="1044323"/>
          <a:ext cx="9505051" cy="28312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1101521244"/>
                    </a:ext>
                  </a:extLst>
                </a:gridCol>
                <a:gridCol w="1209733">
                  <a:extLst>
                    <a:ext uri="{9D8B030D-6E8A-4147-A177-3AD203B41FA5}">
                      <a16:colId xmlns:a16="http://schemas.microsoft.com/office/drawing/2014/main" val="3240102698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118594862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109940878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3838150963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812599079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677554149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1187828111"/>
                    </a:ext>
                  </a:extLst>
                </a:gridCol>
              </a:tblGrid>
              <a:tr h="853440">
                <a:tc rowSpan="2">
                  <a:txBody>
                    <a:bodyPr/>
                    <a:lstStyle/>
                    <a:p>
                      <a:r>
                        <a:rPr lang="en-US" sz="2400" dirty="0"/>
                        <a:t>Day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Over-night</a:t>
                      </a:r>
                    </a:p>
                  </a:txBody>
                  <a:tcPr marL="121920" marR="121920"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Breakfast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Lunch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Dinner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60794"/>
                  </a:ext>
                </a:extLst>
              </a:tr>
              <a:tr h="4944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9169824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Mon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7.6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11.2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19.8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22.1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27569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Tues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7.1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9.8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17.9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16.5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274881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Wed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8.4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22.3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18.9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6759337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EA4141-9628-7445-851A-D9FFFDAA1E86}"/>
              </a:ext>
            </a:extLst>
          </p:cNvPr>
          <p:cNvSpPr txBox="1"/>
          <p:nvPr/>
        </p:nvSpPr>
        <p:spPr>
          <a:xfrm>
            <a:off x="774759" y="4101075"/>
            <a:ext cx="61446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Medications</a:t>
            </a:r>
            <a:r>
              <a:rPr lang="en-US" sz="2400" dirty="0"/>
              <a:t>:</a:t>
            </a:r>
          </a:p>
          <a:p>
            <a:r>
              <a:rPr lang="en-US" sz="2400" dirty="0"/>
              <a:t>Metformin 1g bd</a:t>
            </a:r>
          </a:p>
          <a:p>
            <a:r>
              <a:rPr lang="en-US" sz="2400" dirty="0" err="1"/>
              <a:t>Optisulin</a:t>
            </a:r>
            <a:r>
              <a:rPr lang="en-US" sz="2400" dirty="0"/>
              <a:t> 36 units nocte</a:t>
            </a:r>
          </a:p>
          <a:p>
            <a:r>
              <a:rPr lang="en-US" sz="2400" dirty="0" err="1"/>
              <a:t>Novorapid</a:t>
            </a:r>
            <a:r>
              <a:rPr lang="en-US" sz="2400" dirty="0"/>
              <a:t> 10 units with breakfast, 8 units with lunch, 12 units with dinner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9E4FC-8762-5045-8B36-90F2BDC7C8C8}"/>
              </a:ext>
            </a:extLst>
          </p:cNvPr>
          <p:cNvSpPr txBox="1"/>
          <p:nvPr/>
        </p:nvSpPr>
        <p:spPr>
          <a:xfrm>
            <a:off x="6919441" y="4101075"/>
            <a:ext cx="490275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189" indent="-457189">
              <a:buAutoNum type="alphaUcPeriod"/>
            </a:pPr>
            <a:r>
              <a:rPr lang="en-US" sz="2400" dirty="0"/>
              <a:t>Increase Metformin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optisulin</a:t>
            </a:r>
            <a:endParaRPr lang="en-US" sz="2400" dirty="0"/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breakfast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lunch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dinner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ADFFE6-9A00-4264-F41E-5F08594461A1}"/>
              </a:ext>
            </a:extLst>
          </p:cNvPr>
          <p:cNvSpPr txBox="1"/>
          <p:nvPr/>
        </p:nvSpPr>
        <p:spPr>
          <a:xfrm>
            <a:off x="1759689" y="6040067"/>
            <a:ext cx="823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ALWAYS CHECK IF CORRECTIONAL “SUPPLEMENTAL””  INSULIN OR STAT DOSES HAVE BEEN GIVEN IN ADDITION TO THE REGULAR CHARTED INSULIN</a:t>
            </a:r>
          </a:p>
        </p:txBody>
      </p:sp>
    </p:spTree>
    <p:extLst>
      <p:ext uri="{BB962C8B-B14F-4D97-AF65-F5344CB8AC3E}">
        <p14:creationId xmlns:p14="http://schemas.microsoft.com/office/powerpoint/2010/main" val="3067700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F2F2-2A8D-3D42-B005-2F141AD6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4236"/>
            <a:ext cx="10972800" cy="1143000"/>
          </a:xfrm>
        </p:spPr>
        <p:txBody>
          <a:bodyPr/>
          <a:lstStyle/>
          <a:p>
            <a:r>
              <a:rPr lang="en-US" dirty="0"/>
              <a:t>What should I do?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DF46170-430E-B649-ADAA-91A9B60B79B4}"/>
              </a:ext>
            </a:extLst>
          </p:cNvPr>
          <p:cNvGraphicFramePr>
            <a:graphicFrameLocks noGrp="1"/>
          </p:cNvGraphicFramePr>
          <p:nvPr/>
        </p:nvGraphicFramePr>
        <p:xfrm>
          <a:off x="1343474" y="1044323"/>
          <a:ext cx="9505051" cy="28312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1101521244"/>
                    </a:ext>
                  </a:extLst>
                </a:gridCol>
                <a:gridCol w="1209733">
                  <a:extLst>
                    <a:ext uri="{9D8B030D-6E8A-4147-A177-3AD203B41FA5}">
                      <a16:colId xmlns:a16="http://schemas.microsoft.com/office/drawing/2014/main" val="3240102698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118594862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109940878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3838150963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812599079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2677554149"/>
                    </a:ext>
                  </a:extLst>
                </a:gridCol>
                <a:gridCol w="950505">
                  <a:extLst>
                    <a:ext uri="{9D8B030D-6E8A-4147-A177-3AD203B41FA5}">
                      <a16:colId xmlns:a16="http://schemas.microsoft.com/office/drawing/2014/main" val="1187828111"/>
                    </a:ext>
                  </a:extLst>
                </a:gridCol>
              </a:tblGrid>
              <a:tr h="853440">
                <a:tc rowSpan="2">
                  <a:txBody>
                    <a:bodyPr/>
                    <a:lstStyle/>
                    <a:p>
                      <a:r>
                        <a:rPr lang="en-US" sz="2400" dirty="0"/>
                        <a:t>Day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Over-night</a:t>
                      </a:r>
                    </a:p>
                  </a:txBody>
                  <a:tcPr marL="121920" marR="121920"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Breakfast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Lunch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Dinner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60794"/>
                  </a:ext>
                </a:extLst>
              </a:tr>
              <a:tr h="4944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After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9169824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Mon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17.3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11.2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8.5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11.3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27569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Tues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18.1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9.8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7.9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12.2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274881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Wed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13.9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6759337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EA4141-9628-7445-851A-D9FFFDAA1E86}"/>
              </a:ext>
            </a:extLst>
          </p:cNvPr>
          <p:cNvSpPr txBox="1"/>
          <p:nvPr/>
        </p:nvSpPr>
        <p:spPr>
          <a:xfrm>
            <a:off x="774759" y="4101075"/>
            <a:ext cx="61446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Medications</a:t>
            </a:r>
            <a:r>
              <a:rPr lang="en-US" sz="2400" dirty="0"/>
              <a:t>:</a:t>
            </a:r>
          </a:p>
          <a:p>
            <a:r>
              <a:rPr lang="en-US" sz="2400" dirty="0"/>
              <a:t>Metformin 1g bd</a:t>
            </a:r>
          </a:p>
          <a:p>
            <a:r>
              <a:rPr lang="en-US" sz="2400" dirty="0" err="1"/>
              <a:t>Optisulin</a:t>
            </a:r>
            <a:r>
              <a:rPr lang="en-US" sz="2400" dirty="0"/>
              <a:t> 36 units nocte</a:t>
            </a:r>
          </a:p>
          <a:p>
            <a:r>
              <a:rPr lang="en-US" sz="2400" dirty="0" err="1"/>
              <a:t>Novorapid</a:t>
            </a:r>
            <a:r>
              <a:rPr lang="en-US" sz="2400" dirty="0"/>
              <a:t> 10 units with breakfast, 8 units with lunch, 12 units with dinner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9E4FC-8762-5045-8B36-90F2BDC7C8C8}"/>
              </a:ext>
            </a:extLst>
          </p:cNvPr>
          <p:cNvSpPr txBox="1"/>
          <p:nvPr/>
        </p:nvSpPr>
        <p:spPr>
          <a:xfrm>
            <a:off x="6919441" y="4101075"/>
            <a:ext cx="490275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189" indent="-457189">
              <a:buAutoNum type="alphaUcPeriod"/>
            </a:pPr>
            <a:r>
              <a:rPr lang="en-US" sz="2400" dirty="0"/>
              <a:t>Increase Metformin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optisulin</a:t>
            </a:r>
            <a:endParaRPr lang="en-US" sz="2400" dirty="0"/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breakfast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lunch</a:t>
            </a:r>
          </a:p>
          <a:p>
            <a:pPr marL="457189" indent="-457189">
              <a:buAutoNum type="alphaUcPeriod"/>
            </a:pPr>
            <a:r>
              <a:rPr lang="en-US" sz="2400" dirty="0"/>
              <a:t>Increase </a:t>
            </a:r>
            <a:r>
              <a:rPr lang="en-US" sz="2400" dirty="0" err="1"/>
              <a:t>Novorapid</a:t>
            </a:r>
            <a:r>
              <a:rPr lang="en-US" sz="2400" dirty="0"/>
              <a:t> with dinner</a:t>
            </a:r>
          </a:p>
        </p:txBody>
      </p:sp>
    </p:spTree>
    <p:extLst>
      <p:ext uri="{BB962C8B-B14F-4D97-AF65-F5344CB8AC3E}">
        <p14:creationId xmlns:p14="http://schemas.microsoft.com/office/powerpoint/2010/main" val="2196164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A0E67C-875F-F347-93A3-22DB3511A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372883"/>
            <a:ext cx="11260767" cy="37578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AC87F9-359F-FC4D-8591-C219C52D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Hypoglycaemia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7B78BE-8E80-CA42-BC62-8EC41F56C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03" y="1604797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67" dirty="0"/>
              <a:t>70F admitted with chemotherapy induced diarrhea</a:t>
            </a:r>
          </a:p>
          <a:p>
            <a:pPr marL="0" indent="0">
              <a:buNone/>
            </a:pPr>
            <a:r>
              <a:rPr lang="en-US" sz="2667" dirty="0"/>
              <a:t> </a:t>
            </a:r>
          </a:p>
          <a:p>
            <a:pPr marL="0" indent="0">
              <a:buNone/>
            </a:pPr>
            <a:endParaRPr lang="en-US" sz="2667" dirty="0"/>
          </a:p>
        </p:txBody>
      </p:sp>
    </p:spTree>
    <p:extLst>
      <p:ext uri="{BB962C8B-B14F-4D97-AF65-F5344CB8AC3E}">
        <p14:creationId xmlns:p14="http://schemas.microsoft.com/office/powerpoint/2010/main" val="3103476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Acute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997" y="2329961"/>
            <a:ext cx="4374349" cy="3091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AU" sz="3200" b="1" dirty="0"/>
              <a:t>If able to eat:</a:t>
            </a:r>
          </a:p>
          <a:p>
            <a:pPr marL="685783" indent="-685783">
              <a:buAutoNum type="arabicPeriod"/>
            </a:pPr>
            <a:r>
              <a:rPr lang="en-AU" sz="2667" dirty="0"/>
              <a:t>Give </a:t>
            </a:r>
            <a:r>
              <a:rPr lang="en-AU" sz="2667" b="1" u="sng" dirty="0"/>
              <a:t>15 g</a:t>
            </a:r>
            <a:r>
              <a:rPr lang="en-AU" sz="2667" dirty="0"/>
              <a:t> of fast acting CHO ( 6 jellybeans, ½ can soda, 1/2 glass fruit juice or 3 tsp of sugar/honey)</a:t>
            </a:r>
          </a:p>
          <a:p>
            <a:pPr marL="685783" indent="-685783">
              <a:buAutoNum type="arabicPeriod"/>
            </a:pPr>
            <a:endParaRPr lang="en-AU" sz="2667" dirty="0"/>
          </a:p>
          <a:p>
            <a:pPr marL="685783" indent="-685783">
              <a:buAutoNum type="arabicPeriod"/>
            </a:pPr>
            <a:r>
              <a:rPr lang="en-AU" sz="2667" dirty="0"/>
              <a:t>Recheck in </a:t>
            </a:r>
            <a:r>
              <a:rPr lang="en-AU" sz="2667" b="1" u="sng" dirty="0"/>
              <a:t>15 minutes</a:t>
            </a:r>
          </a:p>
          <a:p>
            <a:pPr marL="685783" indent="-685783">
              <a:buAutoNum type="arabicPeriod"/>
            </a:pPr>
            <a:endParaRPr lang="en-AU" sz="2667" dirty="0"/>
          </a:p>
          <a:p>
            <a:pPr marL="685783" indent="-685783">
              <a:buAutoNum type="arabicPeriod"/>
            </a:pPr>
            <a:r>
              <a:rPr lang="en-AU" sz="2667" dirty="0"/>
              <a:t>If BGL is less than 4, repeat step 1. </a:t>
            </a:r>
            <a:br>
              <a:rPr lang="en-AU" sz="2667" dirty="0"/>
            </a:br>
            <a:r>
              <a:rPr lang="en-AU" sz="2667" dirty="0"/>
              <a:t>If BGL &gt;4, eat a snack with longer acting carbohydrate.</a:t>
            </a:r>
          </a:p>
          <a:p>
            <a:pPr marL="685783" indent="-685783">
              <a:buAutoNum type="arabicPeriod"/>
            </a:pPr>
            <a:endParaRPr lang="en-AU" sz="2400" dirty="0"/>
          </a:p>
          <a:p>
            <a:pPr marL="0" indent="0">
              <a:buNone/>
            </a:pPr>
            <a:endParaRPr lang="en-AU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C181EA-A29B-CD6F-86E3-46EDFE25383F}"/>
              </a:ext>
            </a:extLst>
          </p:cNvPr>
          <p:cNvSpPr txBox="1">
            <a:spLocks/>
          </p:cNvSpPr>
          <p:nvPr/>
        </p:nvSpPr>
        <p:spPr>
          <a:xfrm>
            <a:off x="6057724" y="2299188"/>
            <a:ext cx="4800776" cy="308697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Tw Cen MT" panose="020B0602020104020603" pitchFamily="34" charset="0"/>
              <a:buNone/>
            </a:pPr>
            <a:r>
              <a:rPr lang="en-US" b="1" dirty="0"/>
              <a:t>If unable to take oral intake:</a:t>
            </a:r>
          </a:p>
          <a:p>
            <a:pPr marL="609585" indent="-609585">
              <a:buFont typeface="Tw Cen MT" panose="020B0602020104020603" pitchFamily="34" charset="0"/>
              <a:buAutoNum type="arabicPeriod"/>
            </a:pPr>
            <a:r>
              <a:rPr lang="en-US" dirty="0"/>
              <a:t>25-50mL of 50% dextrose IV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OR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2. 1mg glucagon IV/SC/IM</a:t>
            </a:r>
          </a:p>
          <a:p>
            <a:pPr marL="0" indent="0">
              <a:buFont typeface="Tw Cen MT" panose="020B0602020104020603" pitchFamily="34" charset="0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328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B95ED-ABE6-1142-B225-57196826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1B23-BA79-2A4C-B302-03E1F4F39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A. Continue ward round</a:t>
            </a:r>
          </a:p>
          <a:p>
            <a:r>
              <a:rPr lang="en-US" dirty="0"/>
              <a:t>B. Remember to review the BGLs tomorrow</a:t>
            </a:r>
          </a:p>
          <a:p>
            <a:r>
              <a:rPr lang="en-US" dirty="0"/>
              <a:t>C. Stop their regular insulin / diabetes meds</a:t>
            </a:r>
          </a:p>
          <a:p>
            <a:r>
              <a:rPr lang="en-US" dirty="0"/>
              <a:t>D. Go and get a coffee</a:t>
            </a:r>
          </a:p>
          <a:p>
            <a:r>
              <a:rPr lang="en-US" dirty="0"/>
              <a:t>E. None of the above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DFC331-5D49-3630-573A-8DDDEE503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495" y="1234952"/>
            <a:ext cx="3830370" cy="31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73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017C-9BEE-D74B-A76D-A4BCECAEC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is better than cure!!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C3891-19EB-7349-87E3-203E7A8DA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988" y="1604798"/>
            <a:ext cx="10972800" cy="4709119"/>
          </a:xfrm>
        </p:spPr>
        <p:txBody>
          <a:bodyPr>
            <a:normAutofit/>
          </a:bodyPr>
          <a:lstStyle/>
          <a:p>
            <a:r>
              <a:rPr lang="en-US" dirty="0"/>
              <a:t>How can we prevent the hypo from happening again?</a:t>
            </a:r>
          </a:p>
          <a:p>
            <a:r>
              <a:rPr lang="en-US" dirty="0"/>
              <a:t>What should you check? (FIGSS)</a:t>
            </a:r>
          </a:p>
          <a:p>
            <a:pPr lvl="1"/>
            <a:r>
              <a:rPr lang="en-US" dirty="0"/>
              <a:t>Food intake / reverse food intake</a:t>
            </a:r>
          </a:p>
          <a:p>
            <a:pPr lvl="1"/>
            <a:r>
              <a:rPr lang="en-US" b="1" dirty="0"/>
              <a:t>Insulin – timing, dose 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nb</a:t>
            </a:r>
            <a:r>
              <a:rPr lang="en-US" b="1" dirty="0">
                <a:solidFill>
                  <a:srgbClr val="FF0000"/>
                </a:solidFill>
              </a:rPr>
              <a:t> check the supplemental insulin and stop or alter to more gentle correction)</a:t>
            </a:r>
          </a:p>
          <a:p>
            <a:pPr lvl="1"/>
            <a:r>
              <a:rPr lang="en-US" b="1" dirty="0"/>
              <a:t>Gliclazide/</a:t>
            </a:r>
            <a:r>
              <a:rPr lang="en-US" b="1" dirty="0" err="1"/>
              <a:t>Glibenclamide</a:t>
            </a:r>
            <a:r>
              <a:rPr lang="en-US" b="1" dirty="0"/>
              <a:t>/Glimepiride</a:t>
            </a:r>
          </a:p>
          <a:p>
            <a:pPr lvl="1"/>
            <a:r>
              <a:rPr lang="en-US" dirty="0"/>
              <a:t>Sepsis / Critically ill</a:t>
            </a:r>
          </a:p>
          <a:p>
            <a:pPr lvl="1"/>
            <a:r>
              <a:rPr lang="en-US" dirty="0"/>
              <a:t>Steroid withdrawn</a:t>
            </a:r>
          </a:p>
        </p:txBody>
      </p:sp>
    </p:spTree>
    <p:extLst>
      <p:ext uri="{BB962C8B-B14F-4D97-AF65-F5344CB8AC3E}">
        <p14:creationId xmlns:p14="http://schemas.microsoft.com/office/powerpoint/2010/main" val="1428193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661B8-0000-FC45-9710-0190042FA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0B589-30FA-0246-9732-84EC1F659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F: Address food intake if this is an issue</a:t>
            </a:r>
          </a:p>
          <a:p>
            <a:r>
              <a:rPr lang="en-US" dirty="0"/>
              <a:t>I: Reduce insulin by ~20% if hypo &lt;4, </a:t>
            </a:r>
            <a:br>
              <a:rPr lang="en-US" dirty="0"/>
            </a:br>
            <a:r>
              <a:rPr lang="en-US" dirty="0"/>
              <a:t>by ~10% if BGL 4-5</a:t>
            </a:r>
          </a:p>
          <a:p>
            <a:r>
              <a:rPr lang="en-US" dirty="0"/>
              <a:t>G: Halve dose of gliclazide or consider stopping altogether if already on insulin / other diabetes meds</a:t>
            </a:r>
          </a:p>
          <a:p>
            <a:r>
              <a:rPr lang="en-US" dirty="0"/>
              <a:t>S: Address sepsis / underlying illness</a:t>
            </a:r>
          </a:p>
          <a:p>
            <a:r>
              <a:rPr lang="en-US" dirty="0"/>
              <a:t>S: Have a steroid weaning plan</a:t>
            </a:r>
          </a:p>
        </p:txBody>
      </p:sp>
    </p:spTree>
    <p:extLst>
      <p:ext uri="{BB962C8B-B14F-4D97-AF65-F5344CB8AC3E}">
        <p14:creationId xmlns:p14="http://schemas.microsoft.com/office/powerpoint/2010/main" val="3714774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B283D-F5C2-66FF-0074-A1978C6F0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91" y="585216"/>
            <a:ext cx="3831123" cy="1499616"/>
          </a:xfrm>
        </p:spPr>
        <p:txBody>
          <a:bodyPr>
            <a:normAutofit fontScale="90000"/>
          </a:bodyPr>
          <a:lstStyle/>
          <a:p>
            <a:r>
              <a:rPr lang="en-US" dirty="0"/>
              <a:t>PERI OP Diabetes management -</a:t>
            </a:r>
            <a:br>
              <a:rPr lang="en-US" dirty="0"/>
            </a:br>
            <a:r>
              <a:rPr lang="en-US" dirty="0"/>
              <a:t>PROMPT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49EA71-62F4-1405-3193-6EBE39117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584" t="15955" r="44741" b="4596"/>
          <a:stretch/>
        </p:blipFill>
        <p:spPr>
          <a:xfrm>
            <a:off x="4303834" y="0"/>
            <a:ext cx="4963257" cy="723103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6C15B4-7E4B-883D-8EA1-9A1268774231}"/>
              </a:ext>
            </a:extLst>
          </p:cNvPr>
          <p:cNvSpPr/>
          <p:nvPr/>
        </p:nvSpPr>
        <p:spPr>
          <a:xfrm>
            <a:off x="4713904" y="6193465"/>
            <a:ext cx="4360984" cy="2179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1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F488-3374-19E4-3119-4D9F254D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39A7D-B075-E2F3-8257-6CA7B64FB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4E464-7C92-308E-04C2-16473A523C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9" t="18398" r="35457" b="5834"/>
          <a:stretch/>
        </p:blipFill>
        <p:spPr>
          <a:xfrm>
            <a:off x="864406" y="209675"/>
            <a:ext cx="8721969" cy="630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83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CF3FF-B615-CA4B-94AD-8488D459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Pre-Op Rules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F88985-DA41-D14C-8A37-EF5DF5394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Don’t give rapid-acting / pre-mix insulin without food</a:t>
            </a:r>
          </a:p>
          <a:p>
            <a:pPr marL="1219118" lvl="1" indent="-685783"/>
            <a:r>
              <a:rPr lang="en-US" dirty="0">
                <a:solidFill>
                  <a:schemeClr val="tx1"/>
                </a:solidFill>
              </a:rPr>
              <a:t>Exception: rapid-acting insulin can be given cautiously to manage v. high BGL (&gt;</a:t>
            </a:r>
            <a:r>
              <a:rPr lang="en-US" dirty="0"/>
              <a:t>10</a:t>
            </a:r>
            <a:r>
              <a:rPr lang="en-US" dirty="0">
                <a:solidFill>
                  <a:schemeClr val="tx1"/>
                </a:solidFill>
              </a:rPr>
              <a:t>) while fasting every 4 hours</a:t>
            </a:r>
          </a:p>
          <a:p>
            <a:pPr marL="1219118" lvl="1" indent="-685783"/>
            <a:endParaRPr lang="en-US" dirty="0">
              <a:solidFill>
                <a:schemeClr val="tx1"/>
              </a:solidFill>
            </a:endParaRPr>
          </a:p>
          <a:p>
            <a:pPr marL="685783" indent="-685783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Give less (50%) rapid-acting / pre-mix insulin if eating a “light meal” </a:t>
            </a:r>
          </a:p>
          <a:p>
            <a:pPr marL="685783" indent="-685783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685783" indent="-685783">
              <a:buFont typeface="+mj-lt"/>
              <a:buAutoNum type="arabicPeriod"/>
            </a:pPr>
            <a:r>
              <a:rPr lang="en-US" b="1" u="sng" dirty="0">
                <a:solidFill>
                  <a:schemeClr val="tx1"/>
                </a:solidFill>
              </a:rPr>
              <a:t>Never</a:t>
            </a:r>
            <a:r>
              <a:rPr lang="en-US" dirty="0">
                <a:solidFill>
                  <a:schemeClr val="tx1"/>
                </a:solidFill>
              </a:rPr>
              <a:t> withhold insulin completely if the person doesn’t make any!</a:t>
            </a:r>
          </a:p>
          <a:p>
            <a:pPr marL="685783" indent="-685783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685783" indent="-685783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Withhold oral medication day of procedure [</a:t>
            </a:r>
            <a:r>
              <a:rPr lang="en-US" i="1" dirty="0">
                <a:solidFill>
                  <a:schemeClr val="tx1"/>
                </a:solidFill>
              </a:rPr>
              <a:t>EXCEPT SGLT2i(“</a:t>
            </a:r>
            <a:r>
              <a:rPr lang="en-US" i="1" dirty="0" err="1">
                <a:solidFill>
                  <a:schemeClr val="tx1"/>
                </a:solidFill>
              </a:rPr>
              <a:t>flozin</a:t>
            </a:r>
            <a:r>
              <a:rPr lang="en-US" i="1" dirty="0">
                <a:solidFill>
                  <a:schemeClr val="tx1"/>
                </a:solidFill>
              </a:rPr>
              <a:t>”) – 2 days before and day of procedure]</a:t>
            </a:r>
          </a:p>
          <a:p>
            <a:pPr marL="1142919" lvl="1" indent="-609585"/>
            <a:r>
              <a:rPr lang="en-US" i="1" dirty="0">
                <a:solidFill>
                  <a:schemeClr val="tx1"/>
                </a:solidFill>
              </a:rPr>
              <a:t>Resume if eating and drinking normally or 2 days after for SGLT2i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5556D1-00C1-9ECC-B4DC-5FC3A50DACDA}"/>
              </a:ext>
            </a:extLst>
          </p:cNvPr>
          <p:cNvSpPr txBox="1"/>
          <p:nvPr/>
        </p:nvSpPr>
        <p:spPr>
          <a:xfrm>
            <a:off x="9418300" y="58410"/>
            <a:ext cx="268106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Clues:</a:t>
            </a:r>
          </a:p>
          <a:p>
            <a:r>
              <a:rPr lang="en-US" sz="2000" dirty="0"/>
              <a:t>Duration of diabetes</a:t>
            </a:r>
          </a:p>
          <a:p>
            <a:r>
              <a:rPr lang="en-US" sz="2000" dirty="0"/>
              <a:t>Duration of insulin use</a:t>
            </a:r>
          </a:p>
          <a:p>
            <a:r>
              <a:rPr lang="en-US" sz="2000" dirty="0"/>
              <a:t>C-peptide &lt;0.3</a:t>
            </a:r>
          </a:p>
          <a:p>
            <a:r>
              <a:rPr lang="en-US" sz="2000" dirty="0"/>
              <a:t>Islet Autoantibodies</a:t>
            </a:r>
          </a:p>
          <a:p>
            <a:r>
              <a:rPr lang="en-US" sz="2000" dirty="0"/>
              <a:t>History of DKA</a:t>
            </a:r>
          </a:p>
        </p:txBody>
      </p:sp>
    </p:spTree>
    <p:extLst>
      <p:ext uri="{BB962C8B-B14F-4D97-AF65-F5344CB8AC3E}">
        <p14:creationId xmlns:p14="http://schemas.microsoft.com/office/powerpoint/2010/main" val="42913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2300" y="2951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Other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81100"/>
            <a:ext cx="7772400" cy="3733800"/>
          </a:xfrm>
        </p:spPr>
        <p:txBody>
          <a:bodyPr>
            <a:noAutofit/>
          </a:bodyPr>
          <a:lstStyle/>
          <a:p>
            <a:r>
              <a:rPr lang="en-US" sz="1800" b="1" dirty="0"/>
              <a:t>Disrupted food intake</a:t>
            </a:r>
          </a:p>
          <a:p>
            <a:pPr lvl="1"/>
            <a:r>
              <a:rPr lang="en-US" sz="1600" dirty="0"/>
              <a:t>Fasting for theatre… (e.g. Day 2 waiting for ‘emergency’ list…)</a:t>
            </a:r>
          </a:p>
          <a:p>
            <a:pPr lvl="1"/>
            <a:r>
              <a:rPr lang="en-US" sz="1600" dirty="0"/>
              <a:t>Nausea</a:t>
            </a:r>
          </a:p>
          <a:p>
            <a:pPr lvl="1"/>
            <a:r>
              <a:rPr lang="en-US" sz="1600" dirty="0"/>
              <a:t>Post-surgical ileus</a:t>
            </a:r>
          </a:p>
          <a:p>
            <a:r>
              <a:rPr lang="en-US" sz="1800" b="1" dirty="0"/>
              <a:t>Supplemental / alternative feeding</a:t>
            </a:r>
            <a:endParaRPr lang="en-US" sz="1800" dirty="0"/>
          </a:p>
          <a:p>
            <a:pPr lvl="1"/>
            <a:r>
              <a:rPr lang="en-US" sz="1600" dirty="0"/>
              <a:t>Nutritional supplements</a:t>
            </a:r>
          </a:p>
          <a:p>
            <a:pPr lvl="1"/>
            <a:r>
              <a:rPr lang="en-US" sz="1600" dirty="0"/>
              <a:t>NGT</a:t>
            </a:r>
          </a:p>
          <a:p>
            <a:pPr lvl="1"/>
            <a:r>
              <a:rPr lang="en-US" sz="1600" dirty="0"/>
              <a:t>TPN</a:t>
            </a:r>
          </a:p>
          <a:p>
            <a:r>
              <a:rPr lang="en-US" sz="1800" b="1" dirty="0"/>
              <a:t>Altered activity levels</a:t>
            </a:r>
          </a:p>
          <a:p>
            <a:r>
              <a:rPr lang="en-US" sz="1800" b="1" dirty="0"/>
              <a:t>Patients losing autonomy</a:t>
            </a:r>
          </a:p>
          <a:p>
            <a:r>
              <a:rPr lang="en-US" sz="1800" b="1" dirty="0"/>
              <a:t>Surgical teams are in theatre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23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54200" y="2824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Feeds and Supplements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200" y="1181100"/>
            <a:ext cx="8534400" cy="4838700"/>
          </a:xfrm>
        </p:spPr>
        <p:txBody>
          <a:bodyPr>
            <a:noAutofit/>
          </a:bodyPr>
          <a:lstStyle/>
          <a:p>
            <a:pPr>
              <a:buClr>
                <a:srgbClr val="48C6D2"/>
              </a:buClr>
            </a:pPr>
            <a:r>
              <a:rPr lang="en-US" sz="2400" b="1" dirty="0"/>
              <a:t>NG feeds </a:t>
            </a:r>
            <a:r>
              <a:rPr lang="en-US" sz="2400" dirty="0"/>
              <a:t>result in significantly increased insulin requirements</a:t>
            </a:r>
          </a:p>
          <a:p>
            <a:pPr>
              <a:buClr>
                <a:srgbClr val="48C6D2"/>
              </a:buClr>
            </a:pPr>
            <a:r>
              <a:rPr lang="en-US" sz="2400" b="1" dirty="0"/>
              <a:t>Timing</a:t>
            </a:r>
            <a:r>
              <a:rPr lang="en-US" sz="2400" dirty="0"/>
              <a:t> of the feeds is important:</a:t>
            </a:r>
          </a:p>
          <a:p>
            <a:pPr lvl="1">
              <a:buClr>
                <a:srgbClr val="48C6D2"/>
              </a:buClr>
            </a:pPr>
            <a:r>
              <a:rPr lang="en-US" sz="2000" dirty="0"/>
              <a:t>Continuous vs. Bolus </a:t>
            </a:r>
            <a:r>
              <a:rPr lang="en-US" sz="2000" dirty="0" err="1"/>
              <a:t>vs</a:t>
            </a:r>
            <a:r>
              <a:rPr lang="en-US" sz="2000" dirty="0"/>
              <a:t> Overnight </a:t>
            </a:r>
            <a:r>
              <a:rPr lang="en-US" sz="2400" dirty="0"/>
              <a:t>	</a:t>
            </a:r>
          </a:p>
          <a:p>
            <a:pPr>
              <a:buClr>
                <a:srgbClr val="48C6D2"/>
              </a:buClr>
            </a:pPr>
            <a:r>
              <a:rPr lang="en-US" sz="2400" dirty="0"/>
              <a:t>Interruption to feeds whilst on insulin can cause </a:t>
            </a:r>
            <a:r>
              <a:rPr lang="en-US" sz="2400" dirty="0" err="1"/>
              <a:t>hypoglycaemia</a:t>
            </a:r>
            <a:endParaRPr lang="en-US" sz="2400" dirty="0"/>
          </a:p>
          <a:p>
            <a:pPr lvl="1">
              <a:buClr>
                <a:srgbClr val="48C6D2"/>
              </a:buClr>
            </a:pPr>
            <a:r>
              <a:rPr lang="en-US" sz="2400" b="1" dirty="0"/>
              <a:t>Change in feeds = Change in insulin doses</a:t>
            </a:r>
          </a:p>
          <a:p>
            <a:pPr>
              <a:buClr>
                <a:srgbClr val="48C6D2"/>
              </a:buClr>
            </a:pPr>
            <a:r>
              <a:rPr lang="en-US" sz="2400" dirty="0"/>
              <a:t>Oral supplementation can also cause hyperglycaemia that is difficult to predict</a:t>
            </a:r>
          </a:p>
          <a:p>
            <a:pPr>
              <a:buClr>
                <a:srgbClr val="48C6D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NIDS/ Endocrine team is always happy to know and help with any patients on feeds with diabetes</a:t>
            </a:r>
          </a:p>
        </p:txBody>
      </p:sp>
    </p:spTree>
    <p:extLst>
      <p:ext uri="{BB962C8B-B14F-4D97-AF65-F5344CB8AC3E}">
        <p14:creationId xmlns:p14="http://schemas.microsoft.com/office/powerpoint/2010/main" val="67579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82478"/>
            <a:ext cx="8534400" cy="666849"/>
          </a:xfrm>
        </p:spPr>
        <p:txBody>
          <a:bodyPr/>
          <a:lstStyle/>
          <a:p>
            <a:pPr algn="ctr" eaLnBrk="1" hangingPunct="1"/>
            <a:r>
              <a:rPr lang="en-AU" sz="4000" dirty="0">
                <a:latin typeface="Calibri" charset="0"/>
                <a:ea typeface="ＭＳ Ｐゴシック" charset="0"/>
                <a:cs typeface="ＭＳ Ｐゴシック" charset="0"/>
              </a:rPr>
              <a:t>Case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80E4B-D2C0-4BFF-678B-40D75E49D242}"/>
              </a:ext>
            </a:extLst>
          </p:cNvPr>
          <p:cNvSpPr txBox="1"/>
          <p:nvPr/>
        </p:nvSpPr>
        <p:spPr>
          <a:xfrm>
            <a:off x="800986" y="1318437"/>
            <a:ext cx="2695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60 F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For elective TAH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first on am list -FFM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Obese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T2DM dx 5 years ago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MF 1g mane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Gliclazide 120mg daily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Empagliflozin 25mg daily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>
                <a:latin typeface="Calibri" charset="0"/>
              </a:rPr>
              <a:t>How would you manage? </a:t>
            </a:r>
          </a:p>
          <a:p>
            <a:pPr eaLnBrk="1" hangingPunct="1"/>
            <a:endParaRPr lang="en-US" sz="1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13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82478"/>
            <a:ext cx="8534400" cy="666849"/>
          </a:xfrm>
        </p:spPr>
        <p:txBody>
          <a:bodyPr/>
          <a:lstStyle/>
          <a:p>
            <a:pPr algn="ctr" eaLnBrk="1" hangingPunct="1"/>
            <a:r>
              <a:rPr lang="en-AU" sz="4000" dirty="0">
                <a:latin typeface="Calibri" charset="0"/>
                <a:ea typeface="ＭＳ Ｐゴシック" charset="0"/>
                <a:cs typeface="ＭＳ Ｐゴシック" charset="0"/>
              </a:rPr>
              <a:t>Case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80E4B-D2C0-4BFF-678B-40D75E49D242}"/>
              </a:ext>
            </a:extLst>
          </p:cNvPr>
          <p:cNvSpPr txBox="1"/>
          <p:nvPr/>
        </p:nvSpPr>
        <p:spPr>
          <a:xfrm>
            <a:off x="800986" y="1318437"/>
            <a:ext cx="2695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60 F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For elective TAH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first on am list -FFM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Obese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T2DM dx 5 years ago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MF 1g mane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Gliclazide 120mg daily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charset="0"/>
              </a:rPr>
              <a:t>Empagliflozin 25mg daily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>
                <a:latin typeface="Calibri" charset="0"/>
              </a:rPr>
              <a:t>How would you manage? </a:t>
            </a:r>
          </a:p>
          <a:p>
            <a:pPr eaLnBrk="1" hangingPunct="1"/>
            <a:endParaRPr lang="en-US" sz="1800" dirty="0">
              <a:latin typeface="Calibri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EACEAB-B859-4EA4-E5D2-826FCB7867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9" t="18881" r="72333" b="17667"/>
          <a:stretch/>
        </p:blipFill>
        <p:spPr>
          <a:xfrm>
            <a:off x="4001010" y="979570"/>
            <a:ext cx="3324823" cy="537503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C4B9C76-9DC4-8FF1-7EC1-FEDA0E07B328}"/>
              </a:ext>
            </a:extLst>
          </p:cNvPr>
          <p:cNvSpPr/>
          <p:nvPr/>
        </p:nvSpPr>
        <p:spPr>
          <a:xfrm>
            <a:off x="3496340" y="859459"/>
            <a:ext cx="4065181" cy="17277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2EAAFE-D96D-B891-42DE-91AF0C59156F}"/>
              </a:ext>
            </a:extLst>
          </p:cNvPr>
          <p:cNvSpPr/>
          <p:nvPr/>
        </p:nvSpPr>
        <p:spPr>
          <a:xfrm>
            <a:off x="3715890" y="4605431"/>
            <a:ext cx="3895061" cy="20290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9C5EEC-E36D-8783-489F-F3B2A1755178}"/>
              </a:ext>
            </a:extLst>
          </p:cNvPr>
          <p:cNvSpPr txBox="1"/>
          <p:nvPr/>
        </p:nvSpPr>
        <p:spPr>
          <a:xfrm>
            <a:off x="8307383" y="949327"/>
            <a:ext cx="30836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charset="0"/>
              </a:rPr>
              <a:t>Plan: </a:t>
            </a:r>
          </a:p>
          <a:p>
            <a:pPr eaLnBrk="1" hangingPunct="1"/>
            <a:endParaRPr lang="en-US" sz="1800" dirty="0">
              <a:solidFill>
                <a:srgbClr val="FF0000"/>
              </a:solidFill>
              <a:latin typeface="Calibri" charset="0"/>
            </a:endParaRPr>
          </a:p>
          <a:p>
            <a:pPr marL="342900" indent="-342900" eaLnBrk="1" hangingPunct="1">
              <a:buAutoNum type="arabicPeriod"/>
            </a:pPr>
            <a:r>
              <a:rPr lang="en-US" dirty="0">
                <a:solidFill>
                  <a:srgbClr val="FF0000"/>
                </a:solidFill>
                <a:latin typeface="Calibri" charset="0"/>
              </a:rPr>
              <a:t>Withhold empagliflozin 2 days prior and cease until eating and drinking well post op</a:t>
            </a:r>
          </a:p>
          <a:p>
            <a:pPr marL="342900" indent="-342900" eaLnBrk="1" hangingPunct="1">
              <a:buAutoNum type="arabicPeriod"/>
            </a:pPr>
            <a:r>
              <a:rPr lang="en-US" sz="1800" dirty="0" err="1">
                <a:solidFill>
                  <a:srgbClr val="FF0000"/>
                </a:solidFill>
                <a:latin typeface="Calibri" charset="0"/>
              </a:rPr>
              <a:t>Withold</a:t>
            </a:r>
            <a:r>
              <a:rPr lang="en-US" sz="1800" dirty="0">
                <a:solidFill>
                  <a:srgbClr val="FF0000"/>
                </a:solidFill>
                <a:latin typeface="Calibri" charset="0"/>
              </a:rPr>
              <a:t> metformin and gliclazide day of procedure </a:t>
            </a:r>
          </a:p>
          <a:p>
            <a:pPr marL="342900" indent="-342900" eaLnBrk="1" hangingPunct="1">
              <a:buAutoNum type="arabicPeriod"/>
            </a:pPr>
            <a:r>
              <a:rPr lang="en-US" dirty="0">
                <a:solidFill>
                  <a:srgbClr val="FF0000"/>
                </a:solidFill>
                <a:latin typeface="Calibri" charset="0"/>
              </a:rPr>
              <a:t>Check BGL 4 hourly</a:t>
            </a:r>
          </a:p>
          <a:p>
            <a:pPr marL="342900" indent="-342900" eaLnBrk="1" hangingPunct="1">
              <a:buAutoNum type="arabicPeriod"/>
            </a:pPr>
            <a:r>
              <a:rPr lang="en-US" dirty="0">
                <a:solidFill>
                  <a:srgbClr val="FF0000"/>
                </a:solidFill>
                <a:latin typeface="Calibri" charset="0"/>
              </a:rPr>
              <a:t>Chart very gentle sliding scale 4 hourly</a:t>
            </a:r>
            <a:endParaRPr lang="en-US" sz="1800" dirty="0">
              <a:solidFill>
                <a:srgbClr val="FF0000"/>
              </a:solidFill>
              <a:latin typeface="Calibri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C37963-B69C-EB97-CCE1-082DFF56C27B}"/>
              </a:ext>
            </a:extLst>
          </p:cNvPr>
          <p:cNvGraphicFramePr>
            <a:graphicFrameLocks noGrp="1"/>
          </p:cNvGraphicFramePr>
          <p:nvPr/>
        </p:nvGraphicFramePr>
        <p:xfrm>
          <a:off x="8463136" y="4365647"/>
          <a:ext cx="3023194" cy="2080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509">
                  <a:extLst>
                    <a:ext uri="{9D8B030D-6E8A-4147-A177-3AD203B41FA5}">
                      <a16:colId xmlns:a16="http://schemas.microsoft.com/office/drawing/2014/main" val="3490087965"/>
                    </a:ext>
                  </a:extLst>
                </a:gridCol>
                <a:gridCol w="1407685">
                  <a:extLst>
                    <a:ext uri="{9D8B030D-6E8A-4147-A177-3AD203B41FA5}">
                      <a16:colId xmlns:a16="http://schemas.microsoft.com/office/drawing/2014/main" val="1941376828"/>
                    </a:ext>
                  </a:extLst>
                </a:gridCol>
              </a:tblGrid>
              <a:tr h="556676">
                <a:tc>
                  <a:txBody>
                    <a:bodyPr/>
                    <a:lstStyle/>
                    <a:p>
                      <a:endParaRPr lang="en-AU" sz="1200" dirty="0"/>
                    </a:p>
                    <a:p>
                      <a:pPr algn="r"/>
                      <a:r>
                        <a:rPr lang="en-AU" sz="1200" dirty="0"/>
                        <a:t>BGL (4 hourly)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AU" sz="1200" dirty="0"/>
                    </a:p>
                    <a:p>
                      <a:pPr algn="ctr"/>
                      <a:r>
                        <a:rPr lang="en-AU" sz="1200" dirty="0" err="1"/>
                        <a:t>Novorapid</a:t>
                      </a:r>
                      <a:endParaRPr lang="en-AU" sz="12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841029907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BG &gt; 20.0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6 units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69508226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BG 15.1 – 20.0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4 units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38955362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BG 12.1 – 15.0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3 units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39589305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BG 10.1 - 12.0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2 units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496593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BG 4.0 – 10.0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/>
                        <a:t>0 units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34933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45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951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Case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7BE78-1670-AD7B-BC71-7626A574D038}"/>
              </a:ext>
            </a:extLst>
          </p:cNvPr>
          <p:cNvSpPr txBox="1"/>
          <p:nvPr/>
        </p:nvSpPr>
        <p:spPr>
          <a:xfrm>
            <a:off x="1116419" y="1360967"/>
            <a:ext cx="38277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65M</a:t>
            </a:r>
          </a:p>
          <a:p>
            <a:r>
              <a:rPr lang="en-US" sz="1800" dirty="0"/>
              <a:t>T2DM for 20 years.</a:t>
            </a:r>
          </a:p>
          <a:p>
            <a:r>
              <a:rPr lang="en-US" sz="1800" dirty="0" err="1"/>
              <a:t>Novomix</a:t>
            </a:r>
            <a:r>
              <a:rPr lang="en-US" sz="1800" dirty="0"/>
              <a:t> 30/70: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50 units breakfast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50 units dinner</a:t>
            </a:r>
          </a:p>
          <a:p>
            <a:r>
              <a:rPr lang="en-US" sz="1800" dirty="0"/>
              <a:t>Metformin 500g daily</a:t>
            </a:r>
          </a:p>
          <a:p>
            <a:r>
              <a:rPr lang="en-US" dirty="0"/>
              <a:t>Linagliptin 5mg daily</a:t>
            </a:r>
            <a:r>
              <a:rPr lang="en-US" sz="1800" dirty="0"/>
              <a:t> </a:t>
            </a:r>
          </a:p>
          <a:p>
            <a:endParaRPr lang="en-US" dirty="0"/>
          </a:p>
          <a:p>
            <a:r>
              <a:rPr lang="en-US" sz="1800" dirty="0"/>
              <a:t>FFM for appendectomy</a:t>
            </a:r>
          </a:p>
          <a:p>
            <a:endParaRPr lang="en-US" sz="1800" dirty="0"/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AEBD4935-44A7-48A0-D153-2C0D01749F04}"/>
              </a:ext>
            </a:extLst>
          </p:cNvPr>
          <p:cNvGraphicFramePr>
            <a:graphicFrameLocks noGrp="1"/>
          </p:cNvGraphicFramePr>
          <p:nvPr/>
        </p:nvGraphicFramePr>
        <p:xfrm>
          <a:off x="3561907" y="1217701"/>
          <a:ext cx="8229602" cy="20598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66431">
                  <a:extLst>
                    <a:ext uri="{9D8B030D-6E8A-4147-A177-3AD203B41FA5}">
                      <a16:colId xmlns:a16="http://schemas.microsoft.com/office/drawing/2014/main" val="1101521244"/>
                    </a:ext>
                  </a:extLst>
                </a:gridCol>
                <a:gridCol w="1325411">
                  <a:extLst>
                    <a:ext uri="{9D8B030D-6E8A-4147-A177-3AD203B41FA5}">
                      <a16:colId xmlns:a16="http://schemas.microsoft.com/office/drawing/2014/main" val="3240102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594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940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15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599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55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828111"/>
                    </a:ext>
                  </a:extLst>
                </a:gridCol>
              </a:tblGrid>
              <a:tr h="752275">
                <a:tc rowSpan="2">
                  <a:txBody>
                    <a:bodyPr/>
                    <a:lstStyle/>
                    <a:p>
                      <a:r>
                        <a:rPr lang="en-US" sz="1600" dirty="0"/>
                        <a:t>Day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Over-night</a:t>
                      </a:r>
                    </a:p>
                  </a:txBody>
                  <a:tcPr marL="121920" marR="121920"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Breakfast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Lunch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Dinner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60794"/>
                  </a:ext>
                </a:extLst>
              </a:tr>
              <a:tr h="43584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After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Before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After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91698247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r>
                        <a:rPr lang="en-US" sz="1600" dirty="0"/>
                        <a:t>Mon ( FFM)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17.3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8.5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14.0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2756903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r>
                        <a:rPr lang="en-US" sz="1600" dirty="0"/>
                        <a:t>Tues ( surgery)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10.3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8.5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274881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9C8B72C-A55C-CCCC-011A-1EC99CBBE83C}"/>
              </a:ext>
            </a:extLst>
          </p:cNvPr>
          <p:cNvSpPr txBox="1"/>
          <p:nvPr/>
        </p:nvSpPr>
        <p:spPr>
          <a:xfrm>
            <a:off x="8840971" y="441251"/>
            <a:ext cx="2716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Novomix</a:t>
            </a:r>
            <a:r>
              <a:rPr lang="en-US" sz="1600" dirty="0"/>
              <a:t> 30/70 : 50 units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8A59B68-3DB1-7864-D07E-A3E85E72E2A7}"/>
              </a:ext>
            </a:extLst>
          </p:cNvPr>
          <p:cNvSpPr/>
          <p:nvPr/>
        </p:nvSpPr>
        <p:spPr>
          <a:xfrm>
            <a:off x="10363200" y="732730"/>
            <a:ext cx="212651" cy="13343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BE5857-24FA-A514-DE9E-8C7F8337F751}"/>
              </a:ext>
            </a:extLst>
          </p:cNvPr>
          <p:cNvSpPr txBox="1"/>
          <p:nvPr/>
        </p:nvSpPr>
        <p:spPr>
          <a:xfrm>
            <a:off x="4354033" y="3774558"/>
            <a:ext cx="3322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Questions: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How much and what insulin do you give Tuesday am?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Would you give the oral medications?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How often do you check BGLs?</a:t>
            </a:r>
          </a:p>
        </p:txBody>
      </p:sp>
    </p:spTree>
    <p:extLst>
      <p:ext uri="{BB962C8B-B14F-4D97-AF65-F5344CB8AC3E}">
        <p14:creationId xmlns:p14="http://schemas.microsoft.com/office/powerpoint/2010/main" val="3764634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951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767" y="4345934"/>
            <a:ext cx="7690883" cy="2216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Plan:</a:t>
            </a:r>
          </a:p>
          <a:p>
            <a:pPr marL="128016" lvl="1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1.  Give 20 units </a:t>
            </a:r>
            <a:r>
              <a:rPr lang="en-US" sz="1600" dirty="0" err="1">
                <a:solidFill>
                  <a:srgbClr val="FF0000"/>
                </a:solidFill>
              </a:rPr>
              <a:t>protaphane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tues</a:t>
            </a:r>
            <a:r>
              <a:rPr lang="en-US" sz="1600" dirty="0">
                <a:solidFill>
                  <a:srgbClr val="FF0000"/>
                </a:solidFill>
              </a:rPr>
              <a:t> am (⅓ to ½ of usual </a:t>
            </a:r>
            <a:r>
              <a:rPr lang="en-US" sz="1600" dirty="0" err="1">
                <a:solidFill>
                  <a:srgbClr val="FF0000"/>
                </a:solidFill>
              </a:rPr>
              <a:t>novomix</a:t>
            </a:r>
            <a:r>
              <a:rPr lang="en-US" sz="1600" dirty="0">
                <a:solidFill>
                  <a:srgbClr val="FF0000"/>
                </a:solidFill>
              </a:rPr>
              <a:t> insulin dose)</a:t>
            </a:r>
          </a:p>
          <a:p>
            <a:pPr marL="128016" lvl="1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2. Metformin should have been withheld since admission – septic! Linagliptin day of surgery.</a:t>
            </a:r>
          </a:p>
          <a:p>
            <a:pPr marL="128016" lvl="1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2. Check BGL 2 hourly </a:t>
            </a:r>
          </a:p>
          <a:p>
            <a:pPr marL="128016" lvl="1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3. Chart 5% dextrose 100ml/</a:t>
            </a:r>
            <a:r>
              <a:rPr lang="en-US" sz="1600" dirty="0" err="1">
                <a:solidFill>
                  <a:srgbClr val="FF0000"/>
                </a:solidFill>
              </a:rPr>
              <a:t>hr</a:t>
            </a:r>
            <a:r>
              <a:rPr lang="en-US" sz="1600" dirty="0">
                <a:solidFill>
                  <a:srgbClr val="FF0000"/>
                </a:solidFill>
              </a:rPr>
              <a:t> if BGL &lt; 6 mmol/L and cease if &gt; 10 mmol/L </a:t>
            </a:r>
          </a:p>
          <a:p>
            <a:pPr marL="128016" lvl="1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4. Chart supplemental insulin 4 hourly from BGL &gt; 10 mmol/L</a:t>
            </a:r>
          </a:p>
          <a:p>
            <a:pPr lvl="1"/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7BE78-1670-AD7B-BC71-7626A574D038}"/>
              </a:ext>
            </a:extLst>
          </p:cNvPr>
          <p:cNvSpPr txBox="1"/>
          <p:nvPr/>
        </p:nvSpPr>
        <p:spPr>
          <a:xfrm>
            <a:off x="1116419" y="1360967"/>
            <a:ext cx="38277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65F</a:t>
            </a:r>
          </a:p>
          <a:p>
            <a:r>
              <a:rPr lang="en-US" sz="1800" dirty="0"/>
              <a:t>T2DM for </a:t>
            </a:r>
            <a:r>
              <a:rPr lang="en-US" dirty="0"/>
              <a:t>18</a:t>
            </a:r>
            <a:r>
              <a:rPr lang="en-US" sz="1800" dirty="0"/>
              <a:t> years.</a:t>
            </a:r>
          </a:p>
          <a:p>
            <a:r>
              <a:rPr lang="en-US" sz="1800" dirty="0" err="1"/>
              <a:t>Novomix</a:t>
            </a:r>
            <a:r>
              <a:rPr lang="en-US" sz="1800" dirty="0"/>
              <a:t> 30/70: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50 units breakfast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50 units dinner</a:t>
            </a:r>
          </a:p>
          <a:p>
            <a:r>
              <a:rPr lang="en-US" sz="1800" dirty="0"/>
              <a:t>Metformin 500g daily </a:t>
            </a:r>
          </a:p>
          <a:p>
            <a:r>
              <a:rPr lang="en-US" dirty="0"/>
              <a:t>Linagliptin 5mg daily</a:t>
            </a:r>
            <a:endParaRPr lang="en-US" sz="1800" dirty="0"/>
          </a:p>
          <a:p>
            <a:endParaRPr lang="en-US" dirty="0"/>
          </a:p>
          <a:p>
            <a:r>
              <a:rPr lang="en-US" sz="1800" dirty="0"/>
              <a:t>FFM for appendicitis, septic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92CBB-596A-9643-D310-DA4273C54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27" t="54080" r="35457" b="35636"/>
          <a:stretch/>
        </p:blipFill>
        <p:spPr>
          <a:xfrm>
            <a:off x="3951767" y="1380046"/>
            <a:ext cx="7047093" cy="113202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0CE1B85-060B-3AE9-5FDF-370654B49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59" t="71714" r="46740" b="15368"/>
          <a:stretch/>
        </p:blipFill>
        <p:spPr>
          <a:xfrm>
            <a:off x="3787662" y="2512066"/>
            <a:ext cx="7211198" cy="1781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15E1F5-6D71-2590-6B0D-097E9CC9818A}"/>
              </a:ext>
            </a:extLst>
          </p:cNvPr>
          <p:cNvSpPr txBox="1"/>
          <p:nvPr/>
        </p:nvSpPr>
        <p:spPr>
          <a:xfrm>
            <a:off x="6947856" y="655274"/>
            <a:ext cx="4051004" cy="365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 list- FFM			 PM list- FFBF</a:t>
            </a:r>
          </a:p>
        </p:txBody>
      </p:sp>
    </p:spTree>
    <p:extLst>
      <p:ext uri="{BB962C8B-B14F-4D97-AF65-F5344CB8AC3E}">
        <p14:creationId xmlns:p14="http://schemas.microsoft.com/office/powerpoint/2010/main" val="86318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6900" y="2697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Case 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0142" y="1092214"/>
            <a:ext cx="5232400" cy="2117452"/>
          </a:xfrm>
        </p:spPr>
        <p:txBody>
          <a:bodyPr/>
          <a:lstStyle/>
          <a:p>
            <a:r>
              <a:rPr lang="en-US" dirty="0"/>
              <a:t>Fasting from midnight Thursday for knee surgery  Friday AM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3511" y="4354034"/>
            <a:ext cx="8780131" cy="1730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Questions?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1. What other information may be useful?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2. How would you manage? 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915B36E-3A0C-54F4-85F1-43F0B93B3ED7}"/>
              </a:ext>
            </a:extLst>
          </p:cNvPr>
          <p:cNvGraphicFramePr>
            <a:graphicFrameLocks noGrp="1"/>
          </p:cNvGraphicFramePr>
          <p:nvPr/>
        </p:nvGraphicFramePr>
        <p:xfrm>
          <a:off x="1052623" y="1847569"/>
          <a:ext cx="6810153" cy="19748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27260">
                  <a:extLst>
                    <a:ext uri="{9D8B030D-6E8A-4147-A177-3AD203B41FA5}">
                      <a16:colId xmlns:a16="http://schemas.microsoft.com/office/drawing/2014/main" val="1101521244"/>
                    </a:ext>
                  </a:extLst>
                </a:gridCol>
                <a:gridCol w="1096803">
                  <a:extLst>
                    <a:ext uri="{9D8B030D-6E8A-4147-A177-3AD203B41FA5}">
                      <a16:colId xmlns:a16="http://schemas.microsoft.com/office/drawing/2014/main" val="3240102698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118594862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109940878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3838150963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812599079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677554149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1187828111"/>
                    </a:ext>
                  </a:extLst>
                </a:gridCol>
              </a:tblGrid>
              <a:tr h="706600">
                <a:tc rowSpan="2">
                  <a:txBody>
                    <a:bodyPr/>
                    <a:lstStyle/>
                    <a:p>
                      <a:r>
                        <a:rPr lang="en-US" sz="1600" dirty="0"/>
                        <a:t>Day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Over-night</a:t>
                      </a:r>
                    </a:p>
                  </a:txBody>
                  <a:tcPr marL="121920" marR="121920"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Breakfast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Lunch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Dinner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60794"/>
                  </a:ext>
                </a:extLst>
              </a:tr>
              <a:tr h="44952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91698247"/>
                  </a:ext>
                </a:extLst>
              </a:tr>
              <a:tr h="409380">
                <a:tc>
                  <a:txBody>
                    <a:bodyPr/>
                    <a:lstStyle/>
                    <a:p>
                      <a:r>
                        <a:rPr lang="en-US" sz="1600" dirty="0"/>
                        <a:t>Wed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5.5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8.0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2756903"/>
                  </a:ext>
                </a:extLst>
              </a:tr>
              <a:tr h="409380">
                <a:tc>
                  <a:txBody>
                    <a:bodyPr/>
                    <a:lstStyle/>
                    <a:p>
                      <a:r>
                        <a:rPr lang="en-US" sz="1600" dirty="0"/>
                        <a:t>Thursday FFM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274881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19B8E3E-7437-CB9C-A3A4-1581A665D54C}"/>
              </a:ext>
            </a:extLst>
          </p:cNvPr>
          <p:cNvSpPr txBox="1"/>
          <p:nvPr/>
        </p:nvSpPr>
        <p:spPr>
          <a:xfrm>
            <a:off x="7975600" y="984796"/>
            <a:ext cx="2451100" cy="120032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52 F</a:t>
            </a:r>
          </a:p>
          <a:p>
            <a:r>
              <a:rPr lang="en-US" dirty="0"/>
              <a:t>‘’T2DM’’ (Dx 20 years)</a:t>
            </a:r>
          </a:p>
          <a:p>
            <a:r>
              <a:rPr lang="en-US" dirty="0" err="1"/>
              <a:t>Optisulin</a:t>
            </a:r>
            <a:r>
              <a:rPr lang="en-US" dirty="0"/>
              <a:t> 40 units nocte</a:t>
            </a:r>
          </a:p>
          <a:p>
            <a:r>
              <a:rPr lang="en-US" dirty="0"/>
              <a:t>NR 12 units </a:t>
            </a:r>
            <a:r>
              <a:rPr lang="en-US" dirty="0" err="1"/>
              <a:t>tds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4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6900" y="269778"/>
            <a:ext cx="8534400" cy="666849"/>
          </a:xfrm>
        </p:spPr>
        <p:txBody>
          <a:bodyPr/>
          <a:lstStyle/>
          <a:p>
            <a:pPr algn="ctr"/>
            <a:r>
              <a:rPr lang="en-US" sz="4000" dirty="0"/>
              <a:t>Case 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0142" y="1092214"/>
            <a:ext cx="5232400" cy="2117452"/>
          </a:xfrm>
        </p:spPr>
        <p:txBody>
          <a:bodyPr/>
          <a:lstStyle/>
          <a:p>
            <a:r>
              <a:rPr lang="en-US" dirty="0"/>
              <a:t>FFM Thursday night for knee surgery  Friday AM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0143" y="4068611"/>
            <a:ext cx="4700772" cy="1732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Plan: 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Consider reducing </a:t>
            </a:r>
            <a:r>
              <a:rPr lang="en-US" dirty="0" err="1">
                <a:solidFill>
                  <a:srgbClr val="FF0000"/>
                </a:solidFill>
              </a:rPr>
              <a:t>optisulin</a:t>
            </a:r>
            <a:r>
              <a:rPr lang="en-US" dirty="0">
                <a:solidFill>
                  <a:srgbClr val="FF0000"/>
                </a:solidFill>
              </a:rPr>
              <a:t> by 10% given </a:t>
            </a:r>
            <a:r>
              <a:rPr lang="en-US" dirty="0" err="1">
                <a:solidFill>
                  <a:srgbClr val="FF0000"/>
                </a:solidFill>
              </a:rPr>
              <a:t>hypoglycaemia</a:t>
            </a:r>
            <a:r>
              <a:rPr lang="en-US" dirty="0">
                <a:solidFill>
                  <a:srgbClr val="FF0000"/>
                </a:solidFill>
              </a:rPr>
              <a:t> night prior –</a:t>
            </a:r>
            <a:r>
              <a:rPr lang="en-US" dirty="0" err="1">
                <a:solidFill>
                  <a:srgbClr val="FF0000"/>
                </a:solidFill>
              </a:rPr>
              <a:t>ie</a:t>
            </a:r>
            <a:r>
              <a:rPr lang="en-US" dirty="0">
                <a:solidFill>
                  <a:srgbClr val="FF0000"/>
                </a:solidFill>
              </a:rPr>
              <a:t> given 36 units </a:t>
            </a:r>
            <a:r>
              <a:rPr lang="en-US" dirty="0" err="1">
                <a:solidFill>
                  <a:srgbClr val="FF0000"/>
                </a:solidFill>
              </a:rPr>
              <a:t>optisulin</a:t>
            </a:r>
            <a:r>
              <a:rPr lang="en-US" dirty="0">
                <a:solidFill>
                  <a:srgbClr val="FF0000"/>
                </a:solidFill>
              </a:rPr>
              <a:t> Thursday nocte 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DO NOT WITHOLD </a:t>
            </a:r>
            <a:r>
              <a:rPr lang="en-US" dirty="0" err="1">
                <a:solidFill>
                  <a:srgbClr val="FF0000"/>
                </a:solidFill>
              </a:rPr>
              <a:t>optisulin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5600" y="984796"/>
            <a:ext cx="2451100" cy="120032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52 F</a:t>
            </a:r>
          </a:p>
          <a:p>
            <a:r>
              <a:rPr lang="en-US" dirty="0"/>
              <a:t>‘’T2DM’’ (Dx 20 years)</a:t>
            </a:r>
          </a:p>
          <a:p>
            <a:r>
              <a:rPr lang="en-US" dirty="0" err="1"/>
              <a:t>Optisulin</a:t>
            </a:r>
            <a:r>
              <a:rPr lang="en-US" dirty="0"/>
              <a:t> 40 units nocte</a:t>
            </a:r>
          </a:p>
          <a:p>
            <a:r>
              <a:rPr lang="en-US" dirty="0"/>
              <a:t>NR 12 units </a:t>
            </a:r>
            <a:r>
              <a:rPr lang="en-US" dirty="0" err="1"/>
              <a:t>tds</a:t>
            </a:r>
            <a:endParaRPr lang="en-US" dirty="0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915B36E-3A0C-54F4-85F1-43F0B93B3ED7}"/>
              </a:ext>
            </a:extLst>
          </p:cNvPr>
          <p:cNvGraphicFramePr>
            <a:graphicFrameLocks noGrp="1"/>
          </p:cNvGraphicFramePr>
          <p:nvPr/>
        </p:nvGraphicFramePr>
        <p:xfrm>
          <a:off x="1052623" y="1847569"/>
          <a:ext cx="6810153" cy="19748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27260">
                  <a:extLst>
                    <a:ext uri="{9D8B030D-6E8A-4147-A177-3AD203B41FA5}">
                      <a16:colId xmlns:a16="http://schemas.microsoft.com/office/drawing/2014/main" val="1101521244"/>
                    </a:ext>
                  </a:extLst>
                </a:gridCol>
                <a:gridCol w="1096803">
                  <a:extLst>
                    <a:ext uri="{9D8B030D-6E8A-4147-A177-3AD203B41FA5}">
                      <a16:colId xmlns:a16="http://schemas.microsoft.com/office/drawing/2014/main" val="3240102698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118594862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109940878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3838150963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812599079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2677554149"/>
                    </a:ext>
                  </a:extLst>
                </a:gridCol>
                <a:gridCol w="681015">
                  <a:extLst>
                    <a:ext uri="{9D8B030D-6E8A-4147-A177-3AD203B41FA5}">
                      <a16:colId xmlns:a16="http://schemas.microsoft.com/office/drawing/2014/main" val="1187828111"/>
                    </a:ext>
                  </a:extLst>
                </a:gridCol>
              </a:tblGrid>
              <a:tr h="706600">
                <a:tc rowSpan="2">
                  <a:txBody>
                    <a:bodyPr/>
                    <a:lstStyle/>
                    <a:p>
                      <a:r>
                        <a:rPr lang="en-US" sz="1600" dirty="0"/>
                        <a:t>Day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Over-night</a:t>
                      </a:r>
                    </a:p>
                  </a:txBody>
                  <a:tcPr marL="121920" marR="121920"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Breakfast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Lunch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Dinner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60794"/>
                  </a:ext>
                </a:extLst>
              </a:tr>
              <a:tr h="44952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91698247"/>
                  </a:ext>
                </a:extLst>
              </a:tr>
              <a:tr h="409380">
                <a:tc>
                  <a:txBody>
                    <a:bodyPr/>
                    <a:lstStyle/>
                    <a:p>
                      <a:r>
                        <a:rPr lang="en-US" sz="1600" dirty="0"/>
                        <a:t>Wed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5.5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8.0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2756903"/>
                  </a:ext>
                </a:extLst>
              </a:tr>
              <a:tr h="409380">
                <a:tc>
                  <a:txBody>
                    <a:bodyPr/>
                    <a:lstStyle/>
                    <a:p>
                      <a:r>
                        <a:rPr lang="en-US" sz="1600" dirty="0"/>
                        <a:t>Thursday FFM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12.0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2748810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38CD1E1-1F60-15D2-5C1E-8A5C22E14F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93" t="18881" r="35537" b="62785"/>
          <a:stretch/>
        </p:blipFill>
        <p:spPr>
          <a:xfrm>
            <a:off x="5510914" y="3779927"/>
            <a:ext cx="6591726" cy="188993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C739EF9-DDFC-D16B-C4DC-FEEBF6BE4779}"/>
              </a:ext>
            </a:extLst>
          </p:cNvPr>
          <p:cNvSpPr/>
          <p:nvPr/>
        </p:nvSpPr>
        <p:spPr>
          <a:xfrm>
            <a:off x="2626242" y="3370521"/>
            <a:ext cx="1185530" cy="5263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3739F9-FD9D-604C-6875-659DDB14AD96}"/>
              </a:ext>
            </a:extLst>
          </p:cNvPr>
          <p:cNvSpPr txBox="1"/>
          <p:nvPr/>
        </p:nvSpPr>
        <p:spPr>
          <a:xfrm>
            <a:off x="5700527" y="5765786"/>
            <a:ext cx="6319579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/>
              <a:t>3. </a:t>
            </a:r>
            <a:r>
              <a:rPr lang="en-US" sz="1400" dirty="0" err="1"/>
              <a:t>Withold</a:t>
            </a:r>
            <a:r>
              <a:rPr lang="en-US" sz="1400" dirty="0"/>
              <a:t>  regular NR Friday am and until eating post op, </a:t>
            </a:r>
          </a:p>
          <a:p>
            <a:pPr>
              <a:lnSpc>
                <a:spcPct val="120000"/>
              </a:lnSpc>
            </a:pPr>
            <a:r>
              <a:rPr lang="en-US" sz="1400" dirty="0"/>
              <a:t>4. Check BGL 2 hourly , Chart supplemental insulin 4 hourly from BGL &gt; 10 mmol/L</a:t>
            </a:r>
          </a:p>
          <a:p>
            <a:pPr>
              <a:lnSpc>
                <a:spcPct val="120000"/>
              </a:lnSpc>
            </a:pPr>
            <a:r>
              <a:rPr lang="en-US" sz="1400" dirty="0"/>
              <a:t>5.  Chart 5% dextrose 100ml/</a:t>
            </a:r>
            <a:r>
              <a:rPr lang="en-US" sz="1400" dirty="0" err="1"/>
              <a:t>hr</a:t>
            </a:r>
            <a:r>
              <a:rPr lang="en-US" sz="1400" dirty="0"/>
              <a:t> if BGL &lt; 6 mmol/L and cease if &gt; 10 mmol/L </a:t>
            </a:r>
          </a:p>
          <a:p>
            <a:pPr lvl="1"/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6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8A57-ED4E-A24E-959A-ACD9BC75E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2AF23-6294-0F45-8804-A17E95618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give pre-mixed / rapid-acting insulin when fasting</a:t>
            </a:r>
          </a:p>
          <a:p>
            <a:pPr lvl="1"/>
            <a:r>
              <a:rPr lang="en-US" dirty="0" err="1"/>
              <a:t>Protaphane</a:t>
            </a:r>
            <a:r>
              <a:rPr lang="en-US" dirty="0"/>
              <a:t> is a good option to tide someone over for 12 hours</a:t>
            </a:r>
          </a:p>
          <a:p>
            <a:pPr lvl="1"/>
            <a:r>
              <a:rPr lang="en-US" dirty="0"/>
              <a:t>Look at the guidelines or ring NIDS if unsure – ring early!! </a:t>
            </a:r>
          </a:p>
          <a:p>
            <a:pPr lvl="1"/>
            <a:r>
              <a:rPr lang="en-US" dirty="0"/>
              <a:t>Good </a:t>
            </a:r>
            <a:r>
              <a:rPr lang="en-US" dirty="0" err="1"/>
              <a:t>glycaemic</a:t>
            </a:r>
            <a:r>
              <a:rPr lang="en-US" dirty="0"/>
              <a:t> control = better surgical outcome!</a:t>
            </a:r>
          </a:p>
          <a:p>
            <a:r>
              <a:rPr lang="en-US" dirty="0"/>
              <a:t>Sliding scale to be charted appropriately</a:t>
            </a:r>
          </a:p>
          <a:p>
            <a:pPr lvl="1"/>
            <a:r>
              <a:rPr lang="en-US" dirty="0"/>
              <a:t>TDS if eating</a:t>
            </a:r>
          </a:p>
          <a:p>
            <a:pPr lvl="1"/>
            <a:r>
              <a:rPr lang="en-US" dirty="0"/>
              <a:t>If fasting: Q4H and checking BGLs Q2H to prevent </a:t>
            </a:r>
            <a:r>
              <a:rPr lang="en-US" dirty="0" err="1"/>
              <a:t>hypoglycaemia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Chart a pre-emptive dextrose infusion if BGL ≤6 with orders to stop if BGL &gt; 10 </a:t>
            </a:r>
          </a:p>
        </p:txBody>
      </p:sp>
    </p:spTree>
    <p:extLst>
      <p:ext uri="{BB962C8B-B14F-4D97-AF65-F5344CB8AC3E}">
        <p14:creationId xmlns:p14="http://schemas.microsoft.com/office/powerpoint/2010/main" val="1662999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10209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CB9"/>
                </a:solidFill>
                <a:ea typeface="+mj-ea"/>
                <a:cs typeface="+mj-cs"/>
              </a:rPr>
              <a:t>Key points from today’s presentation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F2FE5-437B-351B-7987-CA2FA3FE43BB}"/>
              </a:ext>
            </a:extLst>
          </p:cNvPr>
          <p:cNvSpPr txBox="1">
            <a:spLocks/>
          </p:cNvSpPr>
          <p:nvPr/>
        </p:nvSpPr>
        <p:spPr>
          <a:xfrm>
            <a:off x="609600" y="1143000"/>
            <a:ext cx="10972800" cy="3822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5" indent="-609585" algn="l">
              <a:buFont typeface="Arial" panose="020B0604020202020204" pitchFamily="34" charset="0"/>
              <a:buAutoNum type="arabicPeriod"/>
            </a:pPr>
            <a:r>
              <a:rPr lang="en-AU" sz="2667" b="1"/>
              <a:t>Never withhold insulin </a:t>
            </a:r>
            <a:r>
              <a:rPr lang="en-AU" sz="2667"/>
              <a:t>in someone who isn’t making insulin!</a:t>
            </a:r>
          </a:p>
          <a:p>
            <a:pPr marL="609585" indent="-609585" algn="l">
              <a:buFont typeface="Arial" panose="020B0604020202020204" pitchFamily="34" charset="0"/>
              <a:buAutoNum type="arabicPeriod"/>
            </a:pPr>
            <a:r>
              <a:rPr lang="en-AU" sz="2667" b="1"/>
              <a:t>Hypoglycaemia</a:t>
            </a:r>
            <a:r>
              <a:rPr lang="en-AU" sz="2667"/>
              <a:t> should be treated </a:t>
            </a:r>
            <a:r>
              <a:rPr lang="en-AU" sz="2667" b="1" u="sng"/>
              <a:t>and prevented</a:t>
            </a:r>
            <a:r>
              <a:rPr lang="en-AU" sz="2667"/>
              <a:t>!! – think FIGSS</a:t>
            </a:r>
          </a:p>
          <a:p>
            <a:pPr marL="609585" indent="-609585" algn="l">
              <a:buFont typeface="Arial" panose="020B0604020202020204" pitchFamily="34" charset="0"/>
              <a:buAutoNum type="arabicPeriod"/>
            </a:pPr>
            <a:r>
              <a:rPr lang="en-AU" sz="2667"/>
              <a:t>Do not ignore </a:t>
            </a:r>
            <a:r>
              <a:rPr lang="en-AU" sz="2667" b="1"/>
              <a:t>ketosis</a:t>
            </a:r>
            <a:r>
              <a:rPr lang="en-AU" sz="2667"/>
              <a:t> (Greater than 1.0, something should be done!!)</a:t>
            </a:r>
          </a:p>
          <a:p>
            <a:pPr marL="609585" indent="-609585" algn="l">
              <a:buFont typeface="Arial" panose="020B0604020202020204" pitchFamily="34" charset="0"/>
              <a:buAutoNum type="arabicPeriod"/>
            </a:pPr>
            <a:r>
              <a:rPr lang="en-AU" sz="2667"/>
              <a:t>Insulin titration </a:t>
            </a:r>
          </a:p>
          <a:p>
            <a:pPr marL="788670" lvl="3" indent="-285750" algn="l"/>
            <a:r>
              <a:rPr lang="en-AU" sz="2130"/>
              <a:t>Identify the origin of the problem, adjust by 10-20% </a:t>
            </a:r>
          </a:p>
          <a:p>
            <a:pPr marL="1142919" lvl="1" indent="-609585" algn="l"/>
            <a:r>
              <a:rPr lang="en-AU" sz="2133" b="1">
                <a:highlight>
                  <a:srgbClr val="FFFF00"/>
                </a:highlight>
              </a:rPr>
              <a:t>Ryzodeg</a:t>
            </a:r>
            <a:r>
              <a:rPr lang="en-AU" sz="2133">
                <a:highlight>
                  <a:srgbClr val="FFFF00"/>
                </a:highlight>
              </a:rPr>
              <a:t> </a:t>
            </a:r>
            <a:r>
              <a:rPr lang="en-AU" sz="2133"/>
              <a:t>has a very very long half life which means the effect of your changes will only be fully seen in ~3 days</a:t>
            </a:r>
          </a:p>
          <a:p>
            <a:pPr marL="609585" indent="-609585" algn="l">
              <a:buFont typeface="Arial" panose="020B0604020202020204" pitchFamily="34" charset="0"/>
              <a:buAutoNum type="arabicPeriod"/>
            </a:pPr>
            <a:endParaRPr lang="en-AU" sz="2667"/>
          </a:p>
          <a:p>
            <a:pPr marL="609585" indent="-609585" algn="l">
              <a:buFont typeface="Arial" panose="020B0604020202020204" pitchFamily="34" charset="0"/>
              <a:buAutoNum type="arabicPeriod"/>
            </a:pPr>
            <a:endParaRPr lang="en-AU" sz="2667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11E944-6F3D-118D-BC52-8EC167096B78}"/>
              </a:ext>
            </a:extLst>
          </p:cNvPr>
          <p:cNvSpPr/>
          <p:nvPr/>
        </p:nvSpPr>
        <p:spPr>
          <a:xfrm>
            <a:off x="731135" y="4624007"/>
            <a:ext cx="10382944" cy="1364541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AU" sz="3200" b="1" i="1" dirty="0"/>
              <a:t>Call for help!</a:t>
            </a:r>
          </a:p>
          <a:p>
            <a:pPr marL="609585" indent="-609585">
              <a:buFont typeface="+mj-lt"/>
              <a:buAutoNum type="arabicPeriod"/>
            </a:pPr>
            <a:r>
              <a:rPr lang="en-AU" sz="2667" dirty="0"/>
              <a:t>Send an HbA1c if they have diabetes and if ≥9%, call us!</a:t>
            </a:r>
          </a:p>
          <a:p>
            <a:pPr marL="609585" indent="-609585">
              <a:buAutoNum type="arabicPeriod"/>
            </a:pPr>
            <a:r>
              <a:rPr lang="en-AU" sz="2400" dirty="0"/>
              <a:t>If in doubt, call the Northern Inpatient Diabetes (NIDS) Team / Endo Reg!</a:t>
            </a:r>
          </a:p>
        </p:txBody>
      </p:sp>
    </p:spTree>
    <p:extLst>
      <p:ext uri="{BB962C8B-B14F-4D97-AF65-F5344CB8AC3E}">
        <p14:creationId xmlns:p14="http://schemas.microsoft.com/office/powerpoint/2010/main" val="2691258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232721"/>
            <a:ext cx="8534400" cy="733534"/>
          </a:xfrm>
        </p:spPr>
        <p:txBody>
          <a:bodyPr/>
          <a:lstStyle/>
          <a:p>
            <a:pPr algn="ctr"/>
            <a:r>
              <a:rPr lang="en-US" sz="4400" dirty="0"/>
              <a:t>Questions?</a:t>
            </a:r>
          </a:p>
        </p:txBody>
      </p:sp>
      <p:pic>
        <p:nvPicPr>
          <p:cNvPr id="1026" name="Picture 2" descr="http://1.bp.blogspot.com/-SMJ_HATQLKw/UE27PAHexQI/AAAAAAAAExM/at0lC3noqiw/s1600/MC+Donalds+-+Free+Diabetes+with+Purchas+of+Large+Co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61" y="1465985"/>
            <a:ext cx="5652817" cy="43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237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29514" cy="68580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6139718"/>
            <a:ext cx="3219672" cy="356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868" y="250588"/>
            <a:ext cx="63591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b="1" dirty="0">
                <a:solidFill>
                  <a:srgbClr val="005CB9"/>
                </a:solidFill>
              </a:rPr>
              <a:t>Thank you!</a:t>
            </a:r>
            <a:endParaRPr lang="en-AU" sz="4267" b="1" dirty="0">
              <a:solidFill>
                <a:srgbClr val="005CB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8" y="5919792"/>
            <a:ext cx="3217390" cy="8050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1868" y="1282486"/>
            <a:ext cx="6872846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66" marR="0" lvl="0" indent="-342866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WE VALUE YOUR FEEDBACK! </a:t>
            </a:r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Please complete the evaluation.</a:t>
            </a:r>
            <a:endParaRPr lang="en-AU" sz="3200" b="1" kern="0" dirty="0"/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0" cap="none" spc="0" normalizeH="0" baseline="0" noProof="0" dirty="0">
              <a:ln>
                <a:noFill/>
              </a:ln>
              <a:solidFill>
                <a:srgbClr val="636569"/>
              </a:solidFill>
              <a:effectLst/>
              <a:uLnTx/>
              <a:uFillTx/>
            </a:endParaRPr>
          </a:p>
          <a:p>
            <a:pPr marL="0" marR="0" lvl="0" indent="0" algn="ctr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-phone – just point camera</a:t>
            </a:r>
          </a:p>
          <a:p>
            <a:pPr marL="0" marR="0" lvl="0" indent="0" algn="ctr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Android – use QR reader app</a:t>
            </a:r>
          </a:p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1" i="0" u="none" strike="noStrike" kern="0" cap="none" spc="0" normalizeH="0" baseline="0" noProof="0" dirty="0">
              <a:ln>
                <a:noFill/>
              </a:ln>
              <a:solidFill>
                <a:srgbClr val="005CB9"/>
              </a:solidFill>
              <a:effectLst/>
              <a:uLnTx/>
              <a:uFillTx/>
            </a:endParaRPr>
          </a:p>
          <a:p>
            <a:pPr lvl="0" defTabSz="914309">
              <a:spcBef>
                <a:spcPct val="20000"/>
              </a:spcBef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Or use this link</a:t>
            </a:r>
            <a:r>
              <a:rPr lang="en-AU" sz="2400" b="1" kern="0" dirty="0"/>
              <a:t>: </a:t>
            </a:r>
            <a:r>
              <a:rPr lang="en-AU" sz="2400" b="1" kern="0" dirty="0">
                <a:hlinkClick r:id="rId4"/>
              </a:rPr>
              <a:t>https://www.northerndoctors.org.au/education-session-feedback-form/</a:t>
            </a:r>
            <a:endParaRPr lang="en-AU" sz="2400" b="1" kern="0" dirty="0"/>
          </a:p>
          <a:p>
            <a:pPr lvl="0" defTabSz="914309">
              <a:spcBef>
                <a:spcPct val="20000"/>
              </a:spcBef>
            </a:pPr>
            <a:endParaRPr kumimoji="0" lang="en-AU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8CF89-5D12-4A1F-82F9-1D31F7260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45" y="1208590"/>
            <a:ext cx="4212498" cy="42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342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</TotalTime>
  <Words>2776</Words>
  <Application>Microsoft Office PowerPoint</Application>
  <PresentationFormat>Widescreen</PresentationFormat>
  <Paragraphs>581</Paragraphs>
  <Slides>46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ＭＳ ゴシック</vt:lpstr>
      <vt:lpstr>ＭＳ Ｐゴシック</vt:lpstr>
      <vt:lpstr>Arial</vt:lpstr>
      <vt:lpstr>Calibri</vt:lpstr>
      <vt:lpstr>Calibri Light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This presentation is aligned with the following NSQHS Standards: </vt:lpstr>
      <vt:lpstr>Outline</vt:lpstr>
      <vt:lpstr>Northern Inpatient Diabetes Service (NIDS)</vt:lpstr>
      <vt:lpstr>Role of Insulin</vt:lpstr>
      <vt:lpstr>When your pancreas makes insulin</vt:lpstr>
      <vt:lpstr>Diabetes Mellitus</vt:lpstr>
      <vt:lpstr>When your pancreas has stopped making insulin…</vt:lpstr>
      <vt:lpstr>Diabetes is associated poor outcomes in hospital</vt:lpstr>
      <vt:lpstr>Acute hyperglycaemia &amp; hypoglycaemia: independent predictors for mortality</vt:lpstr>
      <vt:lpstr>Inpatient BGL targets</vt:lpstr>
      <vt:lpstr>Checking Ketones</vt:lpstr>
      <vt:lpstr>Ketosis- Differentials</vt:lpstr>
      <vt:lpstr>What do you want to know?</vt:lpstr>
      <vt:lpstr>What do you do?</vt:lpstr>
      <vt:lpstr>Types of Insulin</vt:lpstr>
      <vt:lpstr>Novorapid ≠ Novomix 30</vt:lpstr>
      <vt:lpstr>Humalog ≠ Humalog Mix 25</vt:lpstr>
      <vt:lpstr>Insulin adjustment guidelines (based on NY-presbyterian/weill cornell)</vt:lpstr>
      <vt:lpstr>Supplemental scale insulin</vt:lpstr>
      <vt:lpstr>Questions</vt:lpstr>
      <vt:lpstr>What should I do?</vt:lpstr>
      <vt:lpstr>What should I do?</vt:lpstr>
      <vt:lpstr>Hypoglycaemia</vt:lpstr>
      <vt:lpstr>Acute management</vt:lpstr>
      <vt:lpstr>What next…?</vt:lpstr>
      <vt:lpstr>PREVENTION is better than cure!!</vt:lpstr>
      <vt:lpstr>What should I do?</vt:lpstr>
      <vt:lpstr>PERI OP Diabetes management - PROMPT</vt:lpstr>
      <vt:lpstr>PowerPoint Presentation</vt:lpstr>
      <vt:lpstr>Key Pre-Op Rules</vt:lpstr>
      <vt:lpstr>Other Challenges</vt:lpstr>
      <vt:lpstr>Feeds and Supplements</vt:lpstr>
      <vt:lpstr>Case 1</vt:lpstr>
      <vt:lpstr>Case 1</vt:lpstr>
      <vt:lpstr>Case 2</vt:lpstr>
      <vt:lpstr>Case 2</vt:lpstr>
      <vt:lpstr>Case 3</vt:lpstr>
      <vt:lpstr>Case 3</vt:lpstr>
      <vt:lpstr>Takeaway message</vt:lpstr>
      <vt:lpstr>PowerPoint Presentation</vt:lpstr>
      <vt:lpstr>Questions?</vt:lpstr>
      <vt:lpstr>PowerPoint Presentation</vt:lpstr>
    </vt:vector>
  </TitlesOfParts>
  <Company>Northern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Woodward, Taylor</dc:creator>
  <cp:lastModifiedBy>Sangas, Susie</cp:lastModifiedBy>
  <cp:revision>46</cp:revision>
  <dcterms:created xsi:type="dcterms:W3CDTF">2019-05-21T23:57:53Z</dcterms:created>
  <dcterms:modified xsi:type="dcterms:W3CDTF">2024-07-22T21:56:59Z</dcterms:modified>
</cp:coreProperties>
</file>